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5"/>
  </p:notesMasterIdLst>
  <p:sldIdLst>
    <p:sldId id="256" r:id="rId2"/>
    <p:sldId id="261" r:id="rId3"/>
    <p:sldId id="257" r:id="rId4"/>
    <p:sldId id="266" r:id="rId5"/>
    <p:sldId id="278" r:id="rId6"/>
    <p:sldId id="267" r:id="rId7"/>
    <p:sldId id="268" r:id="rId8"/>
    <p:sldId id="280" r:id="rId9"/>
    <p:sldId id="281" r:id="rId10"/>
    <p:sldId id="271" r:id="rId11"/>
    <p:sldId id="282" r:id="rId12"/>
    <p:sldId id="273" r:id="rId13"/>
    <p:sldId id="285" r:id="rId14"/>
    <p:sldId id="286" r:id="rId15"/>
    <p:sldId id="287" r:id="rId16"/>
    <p:sldId id="288" r:id="rId17"/>
    <p:sldId id="289" r:id="rId18"/>
    <p:sldId id="290" r:id="rId19"/>
    <p:sldId id="291" r:id="rId20"/>
    <p:sldId id="292" r:id="rId21"/>
    <p:sldId id="293" r:id="rId22"/>
    <p:sldId id="294" r:id="rId23"/>
    <p:sldId id="346" r:id="rId24"/>
    <p:sldId id="347" r:id="rId25"/>
    <p:sldId id="348"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31" r:id="rId60"/>
    <p:sldId id="332" r:id="rId61"/>
    <p:sldId id="333" r:id="rId62"/>
    <p:sldId id="334" r:id="rId63"/>
    <p:sldId id="335" r:id="rId64"/>
    <p:sldId id="336" r:id="rId65"/>
    <p:sldId id="337" r:id="rId66"/>
    <p:sldId id="338" r:id="rId67"/>
    <p:sldId id="339" r:id="rId68"/>
    <p:sldId id="341" r:id="rId69"/>
    <p:sldId id="340" r:id="rId70"/>
    <p:sldId id="342" r:id="rId71"/>
    <p:sldId id="343" r:id="rId72"/>
    <p:sldId id="344" r:id="rId73"/>
    <p:sldId id="345" r:id="rId74"/>
  </p:sldIdLst>
  <p:sldSz cx="9144000" cy="5143500" type="screen16x9"/>
  <p:notesSz cx="6858000" cy="9144000"/>
  <p:embeddedFontLst>
    <p:embeddedFont>
      <p:font typeface="Oswald" panose="020F0502020204030204"/>
      <p:regular r:id="rId76"/>
      <p:bold r:id="rId77"/>
    </p:embeddedFont>
    <p:embeddedFont>
      <p:font typeface="Source Code Pro" panose="020F0502020204030204"/>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36B4"/>
    <a:srgbClr val="379F9A"/>
    <a:srgbClr val="339590"/>
    <a:srgbClr val="40BAB4"/>
    <a:srgbClr val="226461"/>
    <a:srgbClr val="3DB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4" autoAdjust="0"/>
  </p:normalViewPr>
  <p:slideViewPr>
    <p:cSldViewPr snapToGrid="0">
      <p:cViewPr varScale="1">
        <p:scale>
          <a:sx n="139" d="100"/>
          <a:sy n="139" d="100"/>
        </p:scale>
        <p:origin x="176" y="5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46fe15f43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46fe15f43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rot="10800000">
            <a:off x="4226100" y="2933550"/>
            <a:ext cx="691800" cy="388500"/>
          </a:xfrm>
          <a:prstGeom prst="triangle">
            <a:avLst>
              <a:gd name="adj" fmla="val 50000"/>
            </a:avLst>
          </a:prstGeom>
          <a:solidFill>
            <a:srgbClr val="252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 y="0"/>
            <a:ext cx="9144000" cy="3124200"/>
          </a:xfrm>
          <a:prstGeom prst="rect">
            <a:avLst/>
          </a:prstGeom>
          <a:gradFill>
            <a:gsLst>
              <a:gs pos="0">
                <a:srgbClr val="1B1430"/>
              </a:gs>
              <a:gs pos="100000">
                <a:srgbClr val="252F6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subTitle" idx="1" hasCustomPrompt="1"/>
          </p:nvPr>
        </p:nvSpPr>
        <p:spPr>
          <a:xfrm>
            <a:off x="411175" y="3369680"/>
            <a:ext cx="8282400" cy="1260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rgbClr val="252F60"/>
              </a:buClr>
              <a:buSzPts val="3600"/>
              <a:buFont typeface="Calibri"/>
              <a:buNone/>
              <a:defRPr sz="3200" b="1">
                <a:solidFill>
                  <a:srgbClr val="252F60"/>
                </a:solidFill>
                <a:latin typeface="+mn-lt"/>
                <a:ea typeface="Calibri"/>
                <a:cs typeface="Calibri"/>
                <a:sym typeface="Calibri"/>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r>
              <a:rPr lang="en-IE" dirty="0"/>
              <a:t>Chapter 1 – Stakeholders</a:t>
            </a:r>
            <a:endParaRPr dirty="0"/>
          </a:p>
        </p:txBody>
      </p:sp>
      <p:pic>
        <p:nvPicPr>
          <p:cNvPr id="17" name="Google Shape;17;p2" title="log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2183061" y="678575"/>
            <a:ext cx="4777825" cy="1767050"/>
          </a:xfrm>
          <a:prstGeom prst="rect">
            <a:avLst/>
          </a:prstGeom>
          <a:noFill/>
          <a:ln>
            <a:noFill/>
          </a:ln>
        </p:spPr>
      </p:pic>
      <p:pic>
        <p:nvPicPr>
          <p:cNvPr id="18" name="Google Shape;18;p2" title="top-logo.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5"/>
            <a:ext cx="9144003" cy="433090"/>
          </a:xfrm>
          <a:prstGeom prst="rect">
            <a:avLst/>
          </a:prstGeom>
          <a:gradFill>
            <a:gsLst>
              <a:gs pos="0">
                <a:srgbClr val="1B1430"/>
              </a:gs>
              <a:gs pos="100000">
                <a:srgbClr val="252F60"/>
              </a:gs>
            </a:gsLst>
            <a:lin ang="5400012" scaled="0"/>
          </a:gradFill>
          <a:ln>
            <a:noFill/>
          </a:ln>
        </p:spPr>
      </p:pic>
      <p:sp>
        <p:nvSpPr>
          <p:cNvPr id="19" name="Google Shape;19;p2"/>
          <p:cNvSpPr txBox="1"/>
          <p:nvPr/>
        </p:nvSpPr>
        <p:spPr>
          <a:xfrm>
            <a:off x="1137175" y="2571750"/>
            <a:ext cx="6830400" cy="397001"/>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None/>
            </a:pPr>
            <a:r>
              <a:rPr lang="en-GB" sz="1200" b="1" dirty="0">
                <a:solidFill>
                  <a:srgbClr val="C9DAF8"/>
                </a:solidFill>
              </a:rPr>
              <a:t>Unifying Strand: </a:t>
            </a:r>
            <a:r>
              <a:rPr lang="en-GB" sz="1200" dirty="0">
                <a:solidFill>
                  <a:srgbClr val="C9DAF8"/>
                </a:solidFill>
              </a:rPr>
              <a:t>U2.1–2.6   </a:t>
            </a:r>
            <a:r>
              <a:rPr lang="en-GB" sz="1200" b="1" dirty="0">
                <a:solidFill>
                  <a:srgbClr val="C9DAF8"/>
                </a:solidFill>
              </a:rPr>
              <a:t>Strand 1:</a:t>
            </a:r>
            <a:r>
              <a:rPr lang="en-GB" sz="1200" dirty="0">
                <a:solidFill>
                  <a:srgbClr val="C9DAF8"/>
                </a:solidFill>
              </a:rPr>
              <a:t> 1.1–1.4, 6.1   </a:t>
            </a:r>
            <a:r>
              <a:rPr lang="en-GB" sz="1200" b="1" dirty="0">
                <a:solidFill>
                  <a:srgbClr val="C9DAF8"/>
                </a:solidFill>
              </a:rPr>
              <a:t>Strand 2: </a:t>
            </a:r>
            <a:r>
              <a:rPr lang="en-GB" sz="1200" dirty="0">
                <a:solidFill>
                  <a:srgbClr val="C9DAF8"/>
                </a:solidFill>
              </a:rPr>
              <a:t>3.2</a:t>
            </a:r>
            <a:endParaRPr sz="1200" dirty="0">
              <a:solidFill>
                <a:srgbClr val="C9DAF8"/>
              </a:solidFill>
            </a:endParaRPr>
          </a:p>
        </p:txBody>
      </p:sp>
      <p:pic>
        <p:nvPicPr>
          <p:cNvPr id="20" name="Google Shape;20;p2" title="educate-logo-black.png"/>
          <p:cNvPicPr preferRelativeResize="0"/>
          <p:nvPr/>
        </p:nvPicPr>
        <p:blipFill>
          <a:blip r:embed="rId4"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1567350"/>
            <a:ext cx="9144000" cy="2008800"/>
          </a:xfrm>
          <a:prstGeom prst="rect">
            <a:avLst/>
          </a:prstGeom>
          <a:solidFill>
            <a:srgbClr val="7E3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hasCustomPrompt="1"/>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2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en-IE" dirty="0"/>
              <a:t>1.1 Introduction to Stakeholders</a:t>
            </a:r>
            <a:endParaRPr dirty="0"/>
          </a:p>
        </p:txBody>
      </p:sp>
      <p:pic>
        <p:nvPicPr>
          <p:cNvPr id="2" name="Google Shape;20;p2" title="educate-logo-black.png">
            <a:extLst>
              <a:ext uri="{FF2B5EF4-FFF2-40B4-BE49-F238E27FC236}">
                <a16:creationId xmlns:a16="http://schemas.microsoft.com/office/drawing/2014/main" id="{985DC1A3-DDD7-6562-05AF-845DB07599E6}"/>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318627" y="631696"/>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solidFill>
                  <a:srgbClr val="7E36B4"/>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8" name="Google Shape;28;p4"/>
          <p:cNvSpPr txBox="1">
            <a:spLocks noGrp="1"/>
          </p:cNvSpPr>
          <p:nvPr>
            <p:ph type="body" idx="1"/>
          </p:nvPr>
        </p:nvSpPr>
        <p:spPr>
          <a:xfrm>
            <a:off x="311700" y="1476031"/>
            <a:ext cx="8520600" cy="3284167"/>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pic>
        <p:nvPicPr>
          <p:cNvPr id="2" name="Google Shape;20;p2" title="educate-logo-black.png">
            <a:extLst>
              <a:ext uri="{FF2B5EF4-FFF2-40B4-BE49-F238E27FC236}">
                <a16:creationId xmlns:a16="http://schemas.microsoft.com/office/drawing/2014/main" id="{E5C956E4-AB7B-3F6C-211F-12E534C6CF37}"/>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41" name="Google Shape;41;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2" name="Google Shape;20;p2" title="educate-logo-black.png">
            <a:extLst>
              <a:ext uri="{FF2B5EF4-FFF2-40B4-BE49-F238E27FC236}">
                <a16:creationId xmlns:a16="http://schemas.microsoft.com/office/drawing/2014/main" id="{9415A731-4A1F-4A93-629E-DC4A88088DEC}"/>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pic>
        <p:nvPicPr>
          <p:cNvPr id="2" name="Google Shape;20;p2" title="educate-logo-black.png">
            <a:extLst>
              <a:ext uri="{FF2B5EF4-FFF2-40B4-BE49-F238E27FC236}">
                <a16:creationId xmlns:a16="http://schemas.microsoft.com/office/drawing/2014/main" id="{5C47BA6E-B85F-5834-5A5C-E7928E55A27A}"/>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7"/>
        <p:cNvGrpSpPr/>
        <p:nvPr/>
      </p:nvGrpSpPr>
      <p:grpSpPr>
        <a:xfrm>
          <a:off x="0" y="0"/>
          <a:ext cx="0" cy="0"/>
          <a:chOff x="0" y="0"/>
          <a:chExt cx="0" cy="0"/>
        </a:xfrm>
      </p:grpSpPr>
      <p:sp>
        <p:nvSpPr>
          <p:cNvPr id="48" name="Google Shape;48;p9"/>
          <p:cNvSpPr/>
          <p:nvPr userDrawn="1"/>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 name="Google Shape;49;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50" name="Google Shape;50;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51" name="Google Shape;51;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52" name="Google Shape;5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2" name="Google Shape;20;p2" title="educate-logo-black.png">
            <a:extLst>
              <a:ext uri="{FF2B5EF4-FFF2-40B4-BE49-F238E27FC236}">
                <a16:creationId xmlns:a16="http://schemas.microsoft.com/office/drawing/2014/main" id="{B267FDDE-3756-DC1F-E185-00C74F95E83B}"/>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pic>
        <p:nvPicPr>
          <p:cNvPr id="2" name="Google Shape;20;p2" title="educate-logo-black.png">
            <a:extLst>
              <a:ext uri="{FF2B5EF4-FFF2-40B4-BE49-F238E27FC236}">
                <a16:creationId xmlns:a16="http://schemas.microsoft.com/office/drawing/2014/main" id="{C1C4CB87-AAF9-540C-6C3F-C86F38D6F6D5}"/>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cxnSp>
        <p:nvCxnSpPr>
          <p:cNvPr id="58" name="Google Shape;58;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9" name="Google Shape;5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0" name="Google Shape;6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2" name="Google Shape;20;p2" title="educate-logo-black.png">
            <a:extLst>
              <a:ext uri="{FF2B5EF4-FFF2-40B4-BE49-F238E27FC236}">
                <a16:creationId xmlns:a16="http://schemas.microsoft.com/office/drawing/2014/main" id="{06233619-6E20-562A-BEFB-10F32D0F3142}"/>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pic>
        <p:nvPicPr>
          <p:cNvPr id="2" name="Google Shape;20;p2" title="educate-logo-black.png">
            <a:extLst>
              <a:ext uri="{FF2B5EF4-FFF2-40B4-BE49-F238E27FC236}">
                <a16:creationId xmlns:a16="http://schemas.microsoft.com/office/drawing/2014/main" id="{4C8E08D1-1D5D-B960-94D7-6FAE17CAC76D}"/>
              </a:ext>
            </a:extLst>
          </p:cNvPr>
          <p:cNvPicPr preferRelativeResize="0"/>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91902" y="4691025"/>
            <a:ext cx="1326474" cy="324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86675"/>
            <a:ext cx="9144000" cy="393600"/>
          </a:xfrm>
          <a:prstGeom prst="rect">
            <a:avLst/>
          </a:prstGeom>
          <a:solidFill>
            <a:srgbClr val="8B68A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7;p1"/>
          <p:cNvSpPr txBox="1">
            <a:spLocks noGrp="1"/>
          </p:cNvSpPr>
          <p:nvPr>
            <p:ph type="title"/>
          </p:nvPr>
        </p:nvSpPr>
        <p:spPr>
          <a:xfrm>
            <a:off x="311700" y="64555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None/>
              <a:defRPr sz="3000" b="1">
                <a:solidFill>
                  <a:schemeClr val="dk2"/>
                </a:solidFill>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dirty="0"/>
          </a:p>
        </p:txBody>
      </p:sp>
      <p:sp>
        <p:nvSpPr>
          <p:cNvPr id="8" name="Google Shape;8;p1"/>
          <p:cNvSpPr txBox="1">
            <a:spLocks noGrp="1"/>
          </p:cNvSpPr>
          <p:nvPr>
            <p:ph type="body" idx="1"/>
          </p:nvPr>
        </p:nvSpPr>
        <p:spPr>
          <a:xfrm>
            <a:off x="311700" y="1703600"/>
            <a:ext cx="8520600" cy="2865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
        <p:nvSpPr>
          <p:cNvPr id="10" name="Google Shape;10;p1"/>
          <p:cNvSpPr/>
          <p:nvPr/>
        </p:nvSpPr>
        <p:spPr>
          <a:xfrm>
            <a:off x="0" y="154975"/>
            <a:ext cx="9144000" cy="325200"/>
          </a:xfrm>
          <a:prstGeom prst="rect">
            <a:avLst/>
          </a:prstGeom>
          <a:solidFill>
            <a:srgbClr val="5CA1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1;p1"/>
          <p:cNvSpPr/>
          <p:nvPr/>
        </p:nvSpPr>
        <p:spPr>
          <a:xfrm>
            <a:off x="5689250" y="165775"/>
            <a:ext cx="2997000" cy="3936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12;p1"/>
          <p:cNvSpPr txBox="1"/>
          <p:nvPr/>
        </p:nvSpPr>
        <p:spPr>
          <a:xfrm>
            <a:off x="5763491" y="229800"/>
            <a:ext cx="2922759" cy="29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rgbClr val="4372BC"/>
                </a:solidFill>
              </a:rPr>
              <a:t>CHAPTER </a:t>
            </a:r>
            <a:r>
              <a:rPr lang="en-GB" b="1" dirty="0">
                <a:solidFill>
                  <a:srgbClr val="4372BC"/>
                </a:solidFill>
                <a:highlight>
                  <a:srgbClr val="FFFFFF"/>
                </a:highlight>
              </a:rPr>
              <a:t>1</a:t>
            </a:r>
            <a:r>
              <a:rPr lang="en-GB" dirty="0">
                <a:solidFill>
                  <a:srgbClr val="474747"/>
                </a:solidFill>
                <a:highlight>
                  <a:srgbClr val="FFFFFF"/>
                </a:highlight>
              </a:rPr>
              <a:t> </a:t>
            </a:r>
            <a:r>
              <a:rPr lang="en-GB" dirty="0">
                <a:solidFill>
                  <a:srgbClr val="4B88BE"/>
                </a:solidFill>
                <a:highlight>
                  <a:srgbClr val="FFFFFF"/>
                </a:highlight>
              </a:rPr>
              <a:t>– STAKEHOLDERS</a:t>
            </a:r>
            <a:endParaRPr dirty="0">
              <a:solidFill>
                <a:srgbClr val="4B88BE"/>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Title 1">
            <a:extLst>
              <a:ext uri="{FF2B5EF4-FFF2-40B4-BE49-F238E27FC236}">
                <a16:creationId xmlns:a16="http://schemas.microsoft.com/office/drawing/2014/main" id="{DE2EE7A5-05FF-44F1-E7A7-310BCC777EB6}"/>
              </a:ext>
            </a:extLst>
          </p:cNvPr>
          <p:cNvSpPr>
            <a:spLocks noGrp="1"/>
          </p:cNvSpPr>
          <p:nvPr>
            <p:ph type="ctrTitle" idx="4294967295"/>
          </p:nvPr>
        </p:nvSpPr>
        <p:spPr>
          <a:xfrm>
            <a:off x="776868" y="3533415"/>
            <a:ext cx="7497337" cy="819603"/>
          </a:xfrm>
        </p:spPr>
        <p:txBody>
          <a:bodyPr>
            <a:normAutofit/>
          </a:bodyPr>
          <a:lstStyle/>
          <a:p>
            <a:pPr algn="ctr"/>
            <a:r>
              <a:rPr lang="en-IE" sz="3600" dirty="0">
                <a:solidFill>
                  <a:srgbClr val="002060"/>
                </a:solidFill>
                <a:latin typeface="Calibri" panose="020F0502020204030204" pitchFamily="34" charset="0"/>
                <a:ea typeface="Calibri" panose="020F0502020204030204" pitchFamily="34" charset="0"/>
                <a:cs typeface="Calibri" panose="020F0502020204030204" pitchFamily="34" charset="0"/>
              </a:rPr>
              <a:t>Chapter 1 – Stakeholders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2A6E-CF1C-8400-750B-6CE43B57605F}"/>
              </a:ext>
            </a:extLst>
          </p:cNvPr>
          <p:cNvSpPr>
            <a:spLocks noGrp="1"/>
          </p:cNvSpPr>
          <p:nvPr>
            <p:ph type="title"/>
          </p:nvPr>
        </p:nvSpPr>
        <p:spPr/>
        <p:txBody>
          <a:bodyPr/>
          <a:lstStyle/>
          <a:p>
            <a:r>
              <a:rPr lang="en-IE" dirty="0"/>
              <a:t>Key Stakeholders in Business</a:t>
            </a:r>
          </a:p>
        </p:txBody>
      </p:sp>
      <p:sp>
        <p:nvSpPr>
          <p:cNvPr id="3" name="Text Placeholder 2">
            <a:extLst>
              <a:ext uri="{FF2B5EF4-FFF2-40B4-BE49-F238E27FC236}">
                <a16:creationId xmlns:a16="http://schemas.microsoft.com/office/drawing/2014/main" id="{B441AD1D-DD6D-C6E4-F104-52E1B4A1BAE0}"/>
              </a:ext>
            </a:extLst>
          </p:cNvPr>
          <p:cNvSpPr>
            <a:spLocks noGrp="1"/>
          </p:cNvSpPr>
          <p:nvPr>
            <p:ph type="body" idx="1"/>
          </p:nvPr>
        </p:nvSpPr>
        <p:spPr/>
        <p:txBody>
          <a:bodyPr/>
          <a:lstStyle/>
          <a:p>
            <a:pPr marL="114300" indent="0">
              <a:buNone/>
            </a:pPr>
            <a:r>
              <a:rPr lang="en-GB" b="1" dirty="0">
                <a:solidFill>
                  <a:srgbClr val="7E36B4"/>
                </a:solidFill>
              </a:rPr>
              <a:t>Producers/manufacturers </a:t>
            </a:r>
            <a:r>
              <a:rPr lang="en-GB" u="sng" dirty="0">
                <a:solidFill>
                  <a:srgbClr val="7E36B4"/>
                </a:solidFill>
              </a:rPr>
              <a:t>turn raw materials into finished products to sell to consumers</a:t>
            </a:r>
            <a:r>
              <a:rPr lang="en-GB" dirty="0">
                <a:solidFill>
                  <a:srgbClr val="7E36B4"/>
                </a:solidFill>
              </a:rPr>
              <a:t>.</a:t>
            </a:r>
          </a:p>
          <a:p>
            <a:pPr marL="114300" indent="0">
              <a:buNone/>
            </a:pPr>
            <a:endParaRPr lang="en-GB" dirty="0"/>
          </a:p>
          <a:p>
            <a:pPr marL="114300" indent="0">
              <a:buNone/>
            </a:pPr>
            <a:r>
              <a:rPr lang="en-GB" b="1" dirty="0">
                <a:solidFill>
                  <a:srgbClr val="7E36B4"/>
                </a:solidFill>
              </a:rPr>
              <a:t>Service providers </a:t>
            </a:r>
            <a:r>
              <a:rPr lang="en-GB" dirty="0"/>
              <a:t>are </a:t>
            </a:r>
            <a:r>
              <a:rPr lang="en-GB" u="sng" dirty="0">
                <a:solidFill>
                  <a:srgbClr val="7E36B4"/>
                </a:solidFill>
              </a:rPr>
              <a:t>businesses that supply services (banking, insurance, accountancy, etc.) required by the business</a:t>
            </a:r>
            <a:r>
              <a:rPr lang="en-GB" dirty="0"/>
              <a:t>.</a:t>
            </a:r>
          </a:p>
          <a:p>
            <a:pPr marL="114300" indent="0">
              <a:buNone/>
            </a:pPr>
            <a:endParaRPr lang="en-GB" dirty="0"/>
          </a:p>
          <a:p>
            <a:pPr marL="114300" indent="0">
              <a:buNone/>
            </a:pPr>
            <a:r>
              <a:rPr lang="en-GB" b="1" dirty="0">
                <a:solidFill>
                  <a:srgbClr val="7E36B4"/>
                </a:solidFill>
              </a:rPr>
              <a:t>Consumers</a:t>
            </a:r>
            <a:r>
              <a:rPr lang="en-GB" dirty="0"/>
              <a:t> are </a:t>
            </a:r>
            <a:r>
              <a:rPr lang="en-GB" u="sng" dirty="0">
                <a:solidFill>
                  <a:srgbClr val="7E36B4"/>
                </a:solidFill>
              </a:rPr>
              <a:t>people who buy or use goods and services for personal use, rather than for business purposes</a:t>
            </a:r>
            <a:r>
              <a:rPr lang="en-GB" dirty="0"/>
              <a:t>.</a:t>
            </a:r>
            <a:endParaRPr lang="en-IE" dirty="0"/>
          </a:p>
        </p:txBody>
      </p:sp>
    </p:spTree>
    <p:extLst>
      <p:ext uri="{BB962C8B-B14F-4D97-AF65-F5344CB8AC3E}">
        <p14:creationId xmlns:p14="http://schemas.microsoft.com/office/powerpoint/2010/main" val="131189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1BCC4-809F-4D72-137A-D377CEE08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44107-C9ED-F665-311F-9A06A44998BF}"/>
              </a:ext>
            </a:extLst>
          </p:cNvPr>
          <p:cNvSpPr>
            <a:spLocks noGrp="1"/>
          </p:cNvSpPr>
          <p:nvPr>
            <p:ph type="title"/>
          </p:nvPr>
        </p:nvSpPr>
        <p:spPr/>
        <p:txBody>
          <a:bodyPr/>
          <a:lstStyle/>
          <a:p>
            <a:r>
              <a:rPr lang="en-IE" dirty="0"/>
              <a:t>Key Stakeholders in Business</a:t>
            </a:r>
          </a:p>
        </p:txBody>
      </p:sp>
      <p:sp>
        <p:nvSpPr>
          <p:cNvPr id="3" name="Text Placeholder 2">
            <a:extLst>
              <a:ext uri="{FF2B5EF4-FFF2-40B4-BE49-F238E27FC236}">
                <a16:creationId xmlns:a16="http://schemas.microsoft.com/office/drawing/2014/main" id="{33E6C05D-A99C-3808-AD09-7F918AE35C25}"/>
              </a:ext>
            </a:extLst>
          </p:cNvPr>
          <p:cNvSpPr>
            <a:spLocks noGrp="1"/>
          </p:cNvSpPr>
          <p:nvPr>
            <p:ph type="body" idx="1"/>
          </p:nvPr>
        </p:nvSpPr>
        <p:spPr>
          <a:xfrm>
            <a:off x="2415564" y="1468596"/>
            <a:ext cx="6557451" cy="3371032"/>
          </a:xfrm>
        </p:spPr>
        <p:txBody>
          <a:bodyPr>
            <a:noAutofit/>
          </a:bodyPr>
          <a:lstStyle/>
          <a:p>
            <a:pPr marL="114300" indent="0">
              <a:lnSpc>
                <a:spcPct val="105000"/>
              </a:lnSpc>
              <a:spcAft>
                <a:spcPts val="600"/>
              </a:spcAft>
              <a:buClr>
                <a:srgbClr val="000000"/>
              </a:buClr>
              <a:buFont typeface="Arial"/>
              <a:buNone/>
            </a:pPr>
            <a:r>
              <a:rPr lang="en-US" sz="1550" b="0" i="0" u="none" strike="noStrike" cap="none" dirty="0"/>
              <a:t>A </a:t>
            </a:r>
            <a:r>
              <a:rPr lang="en-US" sz="1550" b="1" i="0" u="none" strike="noStrike" cap="none" dirty="0">
                <a:solidFill>
                  <a:srgbClr val="7E36B4"/>
                </a:solidFill>
              </a:rPr>
              <a:t>local community </a:t>
            </a:r>
            <a:r>
              <a:rPr lang="en-US" sz="1550" b="0" i="0" u="none" strike="noStrike" cap="none" dirty="0"/>
              <a:t>is made up of </a:t>
            </a:r>
            <a:r>
              <a:rPr lang="en-US" sz="1550" b="0" i="0" u="sng" strike="noStrike" cap="none" dirty="0">
                <a:solidFill>
                  <a:srgbClr val="7E36B4"/>
                </a:solidFill>
              </a:rPr>
              <a:t>the people who live in the area where a business is situated</a:t>
            </a:r>
            <a:r>
              <a:rPr lang="en-US" sz="1550" b="0" i="0" u="none" strike="noStrike" cap="none" dirty="0"/>
              <a:t>. They are concerned with the business’s impact on the local environment, and how it can create local jobs and increase prosperity in the area. The local community expects the business to act ethically and to conduct its business in a sustainable manner.</a:t>
            </a:r>
          </a:p>
          <a:p>
            <a:pPr marL="114300" indent="0">
              <a:lnSpc>
                <a:spcPct val="105000"/>
              </a:lnSpc>
              <a:spcAft>
                <a:spcPts val="600"/>
              </a:spcAft>
              <a:buClr>
                <a:srgbClr val="000000"/>
              </a:buClr>
              <a:buFont typeface="Arial"/>
              <a:buNone/>
            </a:pPr>
            <a:endParaRPr lang="en-US" sz="1000" b="0" i="0" u="none" strike="noStrike" cap="none" dirty="0"/>
          </a:p>
          <a:p>
            <a:pPr marL="114300" indent="0">
              <a:lnSpc>
                <a:spcPct val="105000"/>
              </a:lnSpc>
              <a:spcAft>
                <a:spcPts val="600"/>
              </a:spcAft>
              <a:buClr>
                <a:srgbClr val="000000"/>
              </a:buClr>
              <a:buFont typeface="Arial"/>
              <a:buNone/>
            </a:pPr>
            <a:r>
              <a:rPr lang="en-US" sz="1550" b="0" i="0" u="none" strike="noStrike" cap="none" dirty="0"/>
              <a:t>A </a:t>
            </a:r>
            <a:r>
              <a:rPr lang="en-US" sz="1550" b="1" i="0" u="none" strike="noStrike" cap="none" dirty="0">
                <a:solidFill>
                  <a:srgbClr val="7E36B4"/>
                </a:solidFill>
              </a:rPr>
              <a:t>government</a:t>
            </a:r>
            <a:r>
              <a:rPr lang="en-US" sz="1550" b="0" i="0" u="none" strike="noStrike" cap="none" dirty="0"/>
              <a:t> is made up of </a:t>
            </a:r>
            <a:r>
              <a:rPr lang="en-US" sz="1550" b="0" i="0" u="sng" strike="noStrike" cap="none" dirty="0">
                <a:solidFill>
                  <a:srgbClr val="7E36B4"/>
                </a:solidFill>
              </a:rPr>
              <a:t>the elected representatives and administrative bodies responsible for governing</a:t>
            </a:r>
            <a:r>
              <a:rPr lang="en-US" sz="1550" b="0" i="0" u="none" strike="noStrike" cap="none" dirty="0"/>
              <a:t>. In Ireland, this includes the national government and local authorities. They set rules and regulations on how a business must operate. They collect taxes from the company, its employees and any other spending by the company.</a:t>
            </a:r>
          </a:p>
        </p:txBody>
      </p:sp>
      <p:pic>
        <p:nvPicPr>
          <p:cNvPr id="4" name="Picture 3">
            <a:extLst>
              <a:ext uri="{FF2B5EF4-FFF2-40B4-BE49-F238E27FC236}">
                <a16:creationId xmlns:a16="http://schemas.microsoft.com/office/drawing/2014/main" id="{3A9EC698-7E95-32CD-69A9-518C097654D4}"/>
              </a:ext>
            </a:extLst>
          </p:cNvPr>
          <p:cNvPicPr>
            <a:picLocks noChangeAspect="1"/>
          </p:cNvPicPr>
          <p:nvPr/>
        </p:nvPicPr>
        <p:blipFill>
          <a:blip r:embed="rId2" cstate="screen">
            <a:extLst>
              <a:ext uri="{28A0092B-C50C-407E-A947-70E740481C1C}">
                <a14:useLocalDpi xmlns:a14="http://schemas.microsoft.com/office/drawing/2010/main"/>
              </a:ext>
            </a:extLst>
          </a:blip>
          <a:srcRect t="-568"/>
          <a:stretch/>
        </p:blipFill>
        <p:spPr>
          <a:xfrm>
            <a:off x="297180" y="1547246"/>
            <a:ext cx="2088438" cy="3051052"/>
          </a:xfrm>
          <a:prstGeom prst="rect">
            <a:avLst/>
          </a:prstGeom>
          <a:noFill/>
          <a:ln>
            <a:noFill/>
          </a:ln>
        </p:spPr>
      </p:pic>
    </p:spTree>
    <p:extLst>
      <p:ext uri="{BB962C8B-B14F-4D97-AF65-F5344CB8AC3E}">
        <p14:creationId xmlns:p14="http://schemas.microsoft.com/office/powerpoint/2010/main" val="128167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CD95-83D9-219D-A389-11FCE3D1E9A6}"/>
              </a:ext>
            </a:extLst>
          </p:cNvPr>
          <p:cNvSpPr>
            <a:spLocks noGrp="1"/>
          </p:cNvSpPr>
          <p:nvPr>
            <p:ph type="title"/>
          </p:nvPr>
        </p:nvSpPr>
        <p:spPr/>
        <p:txBody>
          <a:bodyPr/>
          <a:lstStyle/>
          <a:p>
            <a:r>
              <a:rPr lang="en-IE" dirty="0"/>
              <a:t>Key Stakeholders in Business</a:t>
            </a:r>
          </a:p>
        </p:txBody>
      </p:sp>
      <p:sp>
        <p:nvSpPr>
          <p:cNvPr id="3" name="Text Placeholder 2">
            <a:extLst>
              <a:ext uri="{FF2B5EF4-FFF2-40B4-BE49-F238E27FC236}">
                <a16:creationId xmlns:a16="http://schemas.microsoft.com/office/drawing/2014/main" id="{4BB60DDD-C94F-D1F0-4C79-834B42B85616}"/>
              </a:ext>
            </a:extLst>
          </p:cNvPr>
          <p:cNvSpPr>
            <a:spLocks noGrp="1"/>
          </p:cNvSpPr>
          <p:nvPr>
            <p:ph type="body" idx="1"/>
          </p:nvPr>
        </p:nvSpPr>
        <p:spPr>
          <a:xfrm>
            <a:off x="311700" y="1476032"/>
            <a:ext cx="8520600" cy="2530973"/>
          </a:xfrm>
        </p:spPr>
        <p:txBody>
          <a:bodyPr>
            <a:normAutofit/>
          </a:bodyPr>
          <a:lstStyle/>
          <a:p>
            <a:pPr marL="114300" indent="0">
              <a:buNone/>
            </a:pPr>
            <a:r>
              <a:rPr lang="en-GB" b="1" dirty="0">
                <a:solidFill>
                  <a:srgbClr val="7E36B4"/>
                </a:solidFill>
              </a:rPr>
              <a:t>Trade associations </a:t>
            </a:r>
            <a:r>
              <a:rPr lang="en-GB" u="sng" dirty="0">
                <a:solidFill>
                  <a:srgbClr val="7E36B4"/>
                </a:solidFill>
              </a:rPr>
              <a:t>represent businesses involved in similar types of activities</a:t>
            </a:r>
            <a:r>
              <a:rPr lang="en-GB" dirty="0">
                <a:solidFill>
                  <a:srgbClr val="7E36B4"/>
                </a:solidFill>
              </a:rPr>
              <a:t>.</a:t>
            </a:r>
          </a:p>
          <a:p>
            <a:pPr marL="114300" indent="0">
              <a:buNone/>
            </a:pPr>
            <a:endParaRPr lang="en-GB" dirty="0"/>
          </a:p>
          <a:p>
            <a:pPr marL="114300" indent="0">
              <a:buNone/>
            </a:pPr>
            <a:r>
              <a:rPr lang="en-GB" b="1" dirty="0">
                <a:solidFill>
                  <a:srgbClr val="7E36B4"/>
                </a:solidFill>
              </a:rPr>
              <a:t>Interest/pressure groups </a:t>
            </a:r>
            <a:r>
              <a:rPr lang="en-GB" dirty="0"/>
              <a:t>are </a:t>
            </a:r>
            <a:r>
              <a:rPr lang="en-GB" u="sng" dirty="0">
                <a:solidFill>
                  <a:srgbClr val="7E36B4"/>
                </a:solidFill>
              </a:rPr>
              <a:t>organisations that represent people with a common interest</a:t>
            </a:r>
            <a:r>
              <a:rPr lang="en-GB" dirty="0"/>
              <a:t>.</a:t>
            </a:r>
          </a:p>
          <a:p>
            <a:pPr marL="114300" indent="0">
              <a:buNone/>
            </a:pPr>
            <a:endParaRPr lang="en-GB" dirty="0"/>
          </a:p>
          <a:p>
            <a:pPr marL="114300" indent="0">
              <a:buNone/>
            </a:pPr>
            <a:r>
              <a:rPr lang="en-GB" b="1" dirty="0">
                <a:solidFill>
                  <a:srgbClr val="7E36B4"/>
                </a:solidFill>
              </a:rPr>
              <a:t>Lobbying</a:t>
            </a:r>
            <a:r>
              <a:rPr lang="en-GB" dirty="0"/>
              <a:t> is </a:t>
            </a:r>
            <a:r>
              <a:rPr lang="en-GB" u="sng" dirty="0">
                <a:solidFill>
                  <a:srgbClr val="7E36B4"/>
                </a:solidFill>
              </a:rPr>
              <a:t>the practice of influencing government decisions by communicating with decision makers or gaining media attention for a certain viewpoint</a:t>
            </a:r>
            <a:r>
              <a:rPr lang="en-GB" dirty="0"/>
              <a:t>.</a:t>
            </a:r>
          </a:p>
        </p:txBody>
      </p:sp>
    </p:spTree>
    <p:extLst>
      <p:ext uri="{BB962C8B-B14F-4D97-AF65-F5344CB8AC3E}">
        <p14:creationId xmlns:p14="http://schemas.microsoft.com/office/powerpoint/2010/main" val="342281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59E1-8E3B-06B0-53A4-C48AB64F187C}"/>
              </a:ext>
            </a:extLst>
          </p:cNvPr>
          <p:cNvSpPr>
            <a:spLocks noGrp="1"/>
          </p:cNvSpPr>
          <p:nvPr>
            <p:ph type="title"/>
          </p:nvPr>
        </p:nvSpPr>
        <p:spPr/>
        <p:txBody>
          <a:bodyPr/>
          <a:lstStyle/>
          <a:p>
            <a:r>
              <a:rPr lang="en-IE" dirty="0"/>
              <a:t>Objectives and Impacts of Stakeholders</a:t>
            </a:r>
          </a:p>
        </p:txBody>
      </p:sp>
      <p:sp>
        <p:nvSpPr>
          <p:cNvPr id="3" name="Text Placeholder 2">
            <a:extLst>
              <a:ext uri="{FF2B5EF4-FFF2-40B4-BE49-F238E27FC236}">
                <a16:creationId xmlns:a16="http://schemas.microsoft.com/office/drawing/2014/main" id="{E0B07985-D5B9-62BF-764A-BA7BF64495A5}"/>
              </a:ext>
            </a:extLst>
          </p:cNvPr>
          <p:cNvSpPr>
            <a:spLocks noGrp="1"/>
          </p:cNvSpPr>
          <p:nvPr>
            <p:ph type="body" idx="1"/>
          </p:nvPr>
        </p:nvSpPr>
        <p:spPr>
          <a:xfrm>
            <a:off x="311700" y="1476031"/>
            <a:ext cx="8520600" cy="3504847"/>
          </a:xfrm>
        </p:spPr>
        <p:txBody>
          <a:bodyPr>
            <a:normAutofit fontScale="85000" lnSpcReduction="20000"/>
          </a:bodyPr>
          <a:lstStyle/>
          <a:p>
            <a:pPr marL="114300" indent="0" algn="l">
              <a:buNone/>
            </a:pPr>
            <a:r>
              <a:rPr lang="en-IE" sz="2600" b="1" dirty="0">
                <a:solidFill>
                  <a:srgbClr val="002060"/>
                </a:solidFill>
                <a:latin typeface="+mj-lt"/>
              </a:rPr>
              <a:t>Employees and managers</a:t>
            </a:r>
          </a:p>
          <a:p>
            <a:pPr marL="114300" indent="0" algn="l">
              <a:buNone/>
            </a:pPr>
            <a:endParaRPr lang="en-IE" sz="2600" b="1" dirty="0">
              <a:solidFill>
                <a:srgbClr val="002060"/>
              </a:solidFill>
              <a:latin typeface="+mj-lt"/>
            </a:endParaRPr>
          </a:p>
          <a:p>
            <a:pPr marL="114300" indent="0" algn="l">
              <a:buNone/>
            </a:pPr>
            <a:r>
              <a:rPr lang="en-IE" sz="2000" b="1" dirty="0">
                <a:solidFill>
                  <a:srgbClr val="002060"/>
                </a:solidFill>
                <a:latin typeface="+mj-lt"/>
              </a:rPr>
              <a:t>Objectives</a:t>
            </a:r>
          </a:p>
          <a:p>
            <a:pPr marL="114300" indent="0" algn="l">
              <a:buNone/>
            </a:pPr>
            <a:endParaRPr lang="en-IE" sz="2000" b="1" dirty="0">
              <a:solidFill>
                <a:srgbClr val="002060"/>
              </a:solidFill>
              <a:latin typeface="+mj-lt"/>
            </a:endParaRPr>
          </a:p>
          <a:p>
            <a:r>
              <a:rPr lang="en-GB" sz="1800" dirty="0">
                <a:latin typeface="+mj-lt"/>
              </a:rPr>
              <a:t>Job security.</a:t>
            </a:r>
          </a:p>
          <a:p>
            <a:r>
              <a:rPr lang="en-GB" sz="1800" dirty="0">
                <a:latin typeface="+mj-lt"/>
              </a:rPr>
              <a:t>Adequate remuneration.</a:t>
            </a:r>
          </a:p>
          <a:p>
            <a:r>
              <a:rPr lang="en-GB" sz="1800" dirty="0">
                <a:latin typeface="+mj-lt"/>
              </a:rPr>
              <a:t>Good working conditions.</a:t>
            </a:r>
            <a:endParaRPr lang="en-IE" sz="1800" dirty="0">
              <a:latin typeface="+mj-lt"/>
            </a:endParaRPr>
          </a:p>
          <a:p>
            <a:pPr marL="114300" indent="0">
              <a:buNone/>
            </a:pPr>
            <a:endParaRPr lang="en-IE" dirty="0"/>
          </a:p>
          <a:p>
            <a:pPr marL="114300" indent="0" algn="l">
              <a:buNone/>
            </a:pPr>
            <a:r>
              <a:rPr lang="en-IE" sz="2000" b="1" dirty="0">
                <a:solidFill>
                  <a:srgbClr val="002060"/>
                </a:solidFill>
                <a:latin typeface="+mj-lt"/>
              </a:rPr>
              <a:t>Impacts</a:t>
            </a:r>
          </a:p>
          <a:p>
            <a:pPr marL="114300" indent="0" algn="l">
              <a:buNone/>
            </a:pPr>
            <a:endParaRPr lang="en-IE" sz="2000" b="1" dirty="0">
              <a:solidFill>
                <a:srgbClr val="002060"/>
              </a:solidFill>
              <a:latin typeface="+mj-lt"/>
            </a:endParaRPr>
          </a:p>
          <a:p>
            <a:r>
              <a:rPr lang="en-GB" sz="1800" dirty="0">
                <a:latin typeface="+mj-lt"/>
              </a:rPr>
              <a:t>Productivity and innovation (intrapreneurship).</a:t>
            </a:r>
          </a:p>
          <a:p>
            <a:r>
              <a:rPr lang="en-GB" sz="1800" dirty="0">
                <a:latin typeface="+mj-lt"/>
              </a:rPr>
              <a:t>Overall organisation culture.</a:t>
            </a:r>
          </a:p>
          <a:p>
            <a:r>
              <a:rPr lang="en-GB" sz="1800" dirty="0">
                <a:latin typeface="+mj-lt"/>
              </a:rPr>
              <a:t>Brand ambassadors.</a:t>
            </a:r>
          </a:p>
        </p:txBody>
      </p:sp>
      <p:pic>
        <p:nvPicPr>
          <p:cNvPr id="5" name="Picture 4" descr="A person talking to a person&#10;&#10;AI-generated content may be incorrect.">
            <a:extLst>
              <a:ext uri="{FF2B5EF4-FFF2-40B4-BE49-F238E27FC236}">
                <a16:creationId xmlns:a16="http://schemas.microsoft.com/office/drawing/2014/main" id="{B56E8AFB-83C6-73A5-6A26-59C455E72D71}"/>
              </a:ext>
            </a:extLst>
          </p:cNvPr>
          <p:cNvPicPr>
            <a:picLocks noChangeAspect="1"/>
          </p:cNvPicPr>
          <p:nvPr/>
        </p:nvPicPr>
        <p:blipFill>
          <a:blip r:embed="rId2" cstate="screen">
            <a:extLst>
              <a:ext uri="{28A0092B-C50C-407E-A947-70E740481C1C}">
                <a14:useLocalDpi xmlns:a14="http://schemas.microsoft.com/office/drawing/2010/main"/>
              </a:ext>
            </a:extLst>
          </a:blip>
          <a:srcRect t="-8373"/>
          <a:stretch/>
        </p:blipFill>
        <p:spPr>
          <a:xfrm>
            <a:off x="5010615" y="1152294"/>
            <a:ext cx="3584435" cy="3360234"/>
          </a:xfrm>
          <a:prstGeom prst="rect">
            <a:avLst/>
          </a:prstGeom>
        </p:spPr>
      </p:pic>
    </p:spTree>
    <p:extLst>
      <p:ext uri="{BB962C8B-B14F-4D97-AF65-F5344CB8AC3E}">
        <p14:creationId xmlns:p14="http://schemas.microsoft.com/office/powerpoint/2010/main" val="104053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93EB5-28EC-9544-2A33-C3FA6080D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3BBF8-6879-4981-1A40-1512F8907ACD}"/>
              </a:ext>
            </a:extLst>
          </p:cNvPr>
          <p:cNvSpPr>
            <a:spLocks noGrp="1"/>
          </p:cNvSpPr>
          <p:nvPr>
            <p:ph type="title"/>
          </p:nvPr>
        </p:nvSpPr>
        <p:spPr/>
        <p:txBody>
          <a:bodyPr/>
          <a:lstStyle/>
          <a:p>
            <a:r>
              <a:rPr lang="en-IE" dirty="0"/>
              <a:t>Objectives and Impacts of Stakeholders</a:t>
            </a:r>
          </a:p>
        </p:txBody>
      </p:sp>
      <p:sp>
        <p:nvSpPr>
          <p:cNvPr id="3" name="Text Placeholder 2">
            <a:extLst>
              <a:ext uri="{FF2B5EF4-FFF2-40B4-BE49-F238E27FC236}">
                <a16:creationId xmlns:a16="http://schemas.microsoft.com/office/drawing/2014/main" id="{BA8B9720-925E-A732-7C2C-AC61E8589FD8}"/>
              </a:ext>
            </a:extLst>
          </p:cNvPr>
          <p:cNvSpPr>
            <a:spLocks noGrp="1"/>
          </p:cNvSpPr>
          <p:nvPr>
            <p:ph type="body" idx="1"/>
          </p:nvPr>
        </p:nvSpPr>
        <p:spPr>
          <a:xfrm>
            <a:off x="311700" y="1476031"/>
            <a:ext cx="8520600" cy="3497413"/>
          </a:xfrm>
        </p:spPr>
        <p:txBody>
          <a:bodyPr>
            <a:normAutofit fontScale="77500" lnSpcReduction="20000"/>
          </a:bodyPr>
          <a:lstStyle/>
          <a:p>
            <a:pPr marL="114300" indent="0" algn="l">
              <a:buNone/>
            </a:pPr>
            <a:r>
              <a:rPr lang="en-GB" sz="2800" b="1" dirty="0">
                <a:solidFill>
                  <a:srgbClr val="002060"/>
                </a:solidFill>
                <a:latin typeface="+mj-lt"/>
              </a:rPr>
              <a:t>Suppliers, producers, manufacturers and service providers</a:t>
            </a:r>
          </a:p>
          <a:p>
            <a:pPr marL="114300" indent="0" algn="l">
              <a:buNone/>
            </a:pPr>
            <a:endParaRPr lang="en-IE" sz="2600" b="1" dirty="0">
              <a:solidFill>
                <a:srgbClr val="002060"/>
              </a:solidFill>
              <a:latin typeface="+mj-lt"/>
            </a:endParaRPr>
          </a:p>
          <a:p>
            <a:pPr marL="114300" indent="0" algn="l">
              <a:buNone/>
            </a:pPr>
            <a:r>
              <a:rPr lang="en-IE" sz="2200" b="1" dirty="0">
                <a:solidFill>
                  <a:srgbClr val="002060"/>
                </a:solidFill>
                <a:latin typeface="+mj-lt"/>
              </a:rPr>
              <a:t>Objectives</a:t>
            </a:r>
          </a:p>
          <a:p>
            <a:pPr marL="114300" indent="0" algn="l">
              <a:buNone/>
            </a:pPr>
            <a:endParaRPr lang="en-IE" sz="2000" b="1" dirty="0">
              <a:solidFill>
                <a:srgbClr val="002060"/>
              </a:solidFill>
              <a:latin typeface="+mj-lt"/>
            </a:endParaRPr>
          </a:p>
          <a:p>
            <a:r>
              <a:rPr lang="en-GB" sz="1900" dirty="0">
                <a:latin typeface="+mn-lt"/>
              </a:rPr>
              <a:t>Fair procurement processes and negotiations.</a:t>
            </a:r>
          </a:p>
          <a:p>
            <a:r>
              <a:rPr lang="en-GB" sz="1900" dirty="0">
                <a:latin typeface="+mn-lt"/>
              </a:rPr>
              <a:t>To be paid in full within credit terms.</a:t>
            </a:r>
          </a:p>
          <a:p>
            <a:r>
              <a:rPr lang="en-GB" sz="1900" dirty="0">
                <a:latin typeface="+mn-lt"/>
              </a:rPr>
              <a:t>For all contracts to be honoured.</a:t>
            </a:r>
          </a:p>
          <a:p>
            <a:r>
              <a:rPr lang="en-GB" sz="1900" dirty="0">
                <a:latin typeface="+mn-lt"/>
              </a:rPr>
              <a:t>Long-term partnership and loyalty.</a:t>
            </a:r>
          </a:p>
          <a:p>
            <a:pPr marL="114300" indent="0">
              <a:buNone/>
            </a:pPr>
            <a:endParaRPr lang="en-IE" dirty="0"/>
          </a:p>
          <a:p>
            <a:pPr marL="114300" indent="0" algn="l">
              <a:buNone/>
            </a:pPr>
            <a:r>
              <a:rPr lang="en-IE" sz="2200" b="1" dirty="0">
                <a:solidFill>
                  <a:srgbClr val="002060"/>
                </a:solidFill>
                <a:latin typeface="+mj-lt"/>
              </a:rPr>
              <a:t>Impacts</a:t>
            </a:r>
          </a:p>
          <a:p>
            <a:pPr marL="114300" indent="0" algn="l">
              <a:buNone/>
            </a:pPr>
            <a:endParaRPr lang="en-IE" sz="2000" b="1" dirty="0">
              <a:solidFill>
                <a:srgbClr val="002060"/>
              </a:solidFill>
              <a:latin typeface="+mj-lt"/>
            </a:endParaRPr>
          </a:p>
          <a:p>
            <a:pPr algn="l"/>
            <a:r>
              <a:rPr lang="en-GB" sz="1900" dirty="0">
                <a:latin typeface="+mn-lt"/>
              </a:rPr>
              <a:t>S</a:t>
            </a:r>
            <a:r>
              <a:rPr lang="en-GB" sz="1900" b="0" i="0" u="none" strike="noStrike" baseline="0" dirty="0">
                <a:latin typeface="+mn-lt"/>
              </a:rPr>
              <a:t>teady supply of raw materials or services essential for production.</a:t>
            </a:r>
          </a:p>
          <a:p>
            <a:pPr algn="l"/>
            <a:r>
              <a:rPr lang="en-GB" sz="1900" b="0" i="0" u="none" strike="noStrike" baseline="0" dirty="0">
                <a:latin typeface="+mn-lt"/>
              </a:rPr>
              <a:t>Product quality, cost and delivery timelines.</a:t>
            </a:r>
          </a:p>
          <a:p>
            <a:pPr algn="l"/>
            <a:r>
              <a:rPr lang="en-GB" sz="1900" b="0" i="0" u="none" strike="noStrike" baseline="0" dirty="0">
                <a:latin typeface="+mn-lt"/>
              </a:rPr>
              <a:t>Strong supplier relationships.</a:t>
            </a:r>
            <a:endParaRPr lang="en-GB" sz="1900" dirty="0">
              <a:latin typeface="+mn-lt"/>
            </a:endParaRPr>
          </a:p>
        </p:txBody>
      </p:sp>
    </p:spTree>
    <p:extLst>
      <p:ext uri="{BB962C8B-B14F-4D97-AF65-F5344CB8AC3E}">
        <p14:creationId xmlns:p14="http://schemas.microsoft.com/office/powerpoint/2010/main" val="129826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A533-A923-6805-99FE-7424712AB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D4A8C-2BE4-C3DF-C293-935276FA3B4D}"/>
              </a:ext>
            </a:extLst>
          </p:cNvPr>
          <p:cNvSpPr>
            <a:spLocks noGrp="1"/>
          </p:cNvSpPr>
          <p:nvPr>
            <p:ph type="title"/>
          </p:nvPr>
        </p:nvSpPr>
        <p:spPr/>
        <p:txBody>
          <a:bodyPr/>
          <a:lstStyle/>
          <a:p>
            <a:r>
              <a:rPr lang="en-IE" dirty="0"/>
              <a:t>Objectives and Impacts of Stakeholders</a:t>
            </a:r>
          </a:p>
        </p:txBody>
      </p:sp>
      <p:sp>
        <p:nvSpPr>
          <p:cNvPr id="3" name="Text Placeholder 2">
            <a:extLst>
              <a:ext uri="{FF2B5EF4-FFF2-40B4-BE49-F238E27FC236}">
                <a16:creationId xmlns:a16="http://schemas.microsoft.com/office/drawing/2014/main" id="{B2B5C595-650D-DA4C-2A71-C6346B0C6B6B}"/>
              </a:ext>
            </a:extLst>
          </p:cNvPr>
          <p:cNvSpPr>
            <a:spLocks noGrp="1"/>
          </p:cNvSpPr>
          <p:nvPr>
            <p:ph type="body" idx="1"/>
          </p:nvPr>
        </p:nvSpPr>
        <p:spPr>
          <a:xfrm>
            <a:off x="2810109" y="1446295"/>
            <a:ext cx="6281852" cy="3697205"/>
          </a:xfrm>
        </p:spPr>
        <p:txBody>
          <a:bodyPr>
            <a:normAutofit fontScale="70000" lnSpcReduction="20000"/>
          </a:bodyPr>
          <a:lstStyle/>
          <a:p>
            <a:pPr marL="114300" indent="0" algn="l">
              <a:buNone/>
            </a:pPr>
            <a:r>
              <a:rPr lang="en-GB" sz="3100" b="1" dirty="0">
                <a:solidFill>
                  <a:srgbClr val="002060"/>
                </a:solidFill>
                <a:latin typeface="+mj-lt"/>
              </a:rPr>
              <a:t>Consumers</a:t>
            </a:r>
          </a:p>
          <a:p>
            <a:pPr marL="114300" indent="0" algn="l">
              <a:buNone/>
            </a:pPr>
            <a:endParaRPr lang="en-IE" sz="2600" b="1" dirty="0">
              <a:solidFill>
                <a:srgbClr val="002060"/>
              </a:solidFill>
              <a:latin typeface="+mj-lt"/>
            </a:endParaRPr>
          </a:p>
          <a:p>
            <a:pPr marL="114300" indent="0" algn="l">
              <a:buNone/>
            </a:pPr>
            <a:r>
              <a:rPr lang="en-IE" sz="2400" b="1" dirty="0">
                <a:solidFill>
                  <a:srgbClr val="002060"/>
                </a:solidFill>
                <a:latin typeface="+mj-lt"/>
              </a:rPr>
              <a:t>Objectives</a:t>
            </a:r>
          </a:p>
          <a:p>
            <a:pPr marL="114300" indent="0" algn="l">
              <a:buNone/>
            </a:pPr>
            <a:endParaRPr lang="en-IE" sz="2000" b="1" dirty="0">
              <a:solidFill>
                <a:srgbClr val="002060"/>
              </a:solidFill>
              <a:latin typeface="+mj-lt"/>
            </a:endParaRPr>
          </a:p>
          <a:p>
            <a:pPr algn="l"/>
            <a:r>
              <a:rPr lang="en-IE" sz="2000" b="0" i="0" u="none" strike="noStrike" baseline="0" dirty="0">
                <a:latin typeface="+mn-lt"/>
              </a:rPr>
              <a:t>Good-quality and safe products.</a:t>
            </a:r>
          </a:p>
          <a:p>
            <a:pPr algn="l"/>
            <a:r>
              <a:rPr lang="en-IE" sz="2000" dirty="0">
                <a:latin typeface="+mn-lt"/>
              </a:rPr>
              <a:t>R</a:t>
            </a:r>
            <a:r>
              <a:rPr lang="en-IE" sz="2000" b="0" i="0" u="none" strike="noStrike" baseline="0" dirty="0">
                <a:latin typeface="+mn-lt"/>
              </a:rPr>
              <a:t>easonably priced products.</a:t>
            </a:r>
          </a:p>
          <a:p>
            <a:pPr algn="l"/>
            <a:r>
              <a:rPr lang="en-GB" sz="2000" b="0" i="0" u="none" strike="noStrike" baseline="0" dirty="0">
                <a:latin typeface="+mn-lt"/>
              </a:rPr>
              <a:t>Goods available in a timely manner.</a:t>
            </a:r>
          </a:p>
          <a:p>
            <a:pPr algn="l"/>
            <a:r>
              <a:rPr lang="en-IE" sz="2000" b="0" i="0" u="none" strike="noStrike" baseline="0" dirty="0">
                <a:latin typeface="+mn-lt"/>
              </a:rPr>
              <a:t>Good aftersales service.</a:t>
            </a:r>
          </a:p>
          <a:p>
            <a:pPr algn="l"/>
            <a:r>
              <a:rPr lang="en-IE" sz="2000" b="0" i="0" u="none" strike="noStrike" baseline="0" dirty="0">
                <a:latin typeface="+mn-lt"/>
              </a:rPr>
              <a:t>Truthful and accurate advertisements.</a:t>
            </a:r>
            <a:endParaRPr lang="en-GB" sz="2000" dirty="0">
              <a:latin typeface="+mn-lt"/>
            </a:endParaRPr>
          </a:p>
          <a:p>
            <a:pPr marL="114300" indent="0">
              <a:buNone/>
            </a:pPr>
            <a:endParaRPr lang="en-IE" dirty="0"/>
          </a:p>
          <a:p>
            <a:pPr marL="114300" indent="0" algn="l">
              <a:buNone/>
            </a:pPr>
            <a:r>
              <a:rPr lang="en-IE" sz="2400" b="1" dirty="0">
                <a:solidFill>
                  <a:srgbClr val="002060"/>
                </a:solidFill>
                <a:latin typeface="+mj-lt"/>
              </a:rPr>
              <a:t>Impacts</a:t>
            </a:r>
          </a:p>
          <a:p>
            <a:pPr marL="114300" indent="0" algn="l">
              <a:buNone/>
            </a:pPr>
            <a:endParaRPr lang="en-IE" sz="2000" b="1" dirty="0">
              <a:solidFill>
                <a:srgbClr val="002060"/>
              </a:solidFill>
              <a:latin typeface="+mj-lt"/>
            </a:endParaRPr>
          </a:p>
          <a:p>
            <a:pPr algn="l"/>
            <a:r>
              <a:rPr lang="en-GB" sz="2000" b="0" i="0" u="none" strike="noStrike" baseline="0" dirty="0">
                <a:latin typeface="+mn-lt"/>
              </a:rPr>
              <a:t>Provide sales revenue and sustain </a:t>
            </a:r>
            <a:r>
              <a:rPr lang="en-IE" sz="2000" b="0" i="0" u="none" strike="noStrike" baseline="0" dirty="0">
                <a:latin typeface="+mn-lt"/>
              </a:rPr>
              <a:t>the business.</a:t>
            </a:r>
          </a:p>
          <a:p>
            <a:pPr algn="l"/>
            <a:r>
              <a:rPr lang="en-IE" sz="2000" b="0" i="0" u="none" strike="noStrike" baseline="0" dirty="0">
                <a:latin typeface="+mn-lt"/>
              </a:rPr>
              <a:t>Valuable feedback and insights for product/service improvement. </a:t>
            </a:r>
          </a:p>
          <a:p>
            <a:pPr algn="l"/>
            <a:r>
              <a:rPr lang="en-IE" sz="2000" b="0" i="0" u="none" strike="noStrike" baseline="0" dirty="0">
                <a:latin typeface="+mn-lt"/>
              </a:rPr>
              <a:t>Brand reputation.</a:t>
            </a:r>
            <a:endParaRPr lang="en-GB" sz="2000" dirty="0">
              <a:latin typeface="+mn-lt"/>
            </a:endParaRPr>
          </a:p>
        </p:txBody>
      </p:sp>
      <p:pic>
        <p:nvPicPr>
          <p:cNvPr id="5" name="Picture 4" descr="A person and person looking at a frozen food display&#10;&#10;AI-generated content may be incorrect.">
            <a:extLst>
              <a:ext uri="{FF2B5EF4-FFF2-40B4-BE49-F238E27FC236}">
                <a16:creationId xmlns:a16="http://schemas.microsoft.com/office/drawing/2014/main" id="{8969384F-B37C-DC33-3CAB-C9FA9F0CF18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6312" y="1538868"/>
            <a:ext cx="2239838" cy="3382538"/>
          </a:xfrm>
          <a:prstGeom prst="rect">
            <a:avLst/>
          </a:prstGeom>
        </p:spPr>
      </p:pic>
    </p:spTree>
    <p:extLst>
      <p:ext uri="{BB962C8B-B14F-4D97-AF65-F5344CB8AC3E}">
        <p14:creationId xmlns:p14="http://schemas.microsoft.com/office/powerpoint/2010/main" val="9830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1CAFF-AB7C-D226-7049-F44DADBB4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99FD1-F448-8373-58DA-179845F7F577}"/>
              </a:ext>
            </a:extLst>
          </p:cNvPr>
          <p:cNvSpPr>
            <a:spLocks noGrp="1"/>
          </p:cNvSpPr>
          <p:nvPr>
            <p:ph type="title"/>
          </p:nvPr>
        </p:nvSpPr>
        <p:spPr/>
        <p:txBody>
          <a:bodyPr/>
          <a:lstStyle/>
          <a:p>
            <a:r>
              <a:rPr lang="en-IE" dirty="0"/>
              <a:t>Objectives and Impacts of Stakeholders</a:t>
            </a:r>
          </a:p>
        </p:txBody>
      </p:sp>
      <p:sp>
        <p:nvSpPr>
          <p:cNvPr id="3" name="Text Placeholder 2">
            <a:extLst>
              <a:ext uri="{FF2B5EF4-FFF2-40B4-BE49-F238E27FC236}">
                <a16:creationId xmlns:a16="http://schemas.microsoft.com/office/drawing/2014/main" id="{1EF9BEE8-F3A1-E12C-3EF4-EF4BB6213E16}"/>
              </a:ext>
            </a:extLst>
          </p:cNvPr>
          <p:cNvSpPr>
            <a:spLocks noGrp="1"/>
          </p:cNvSpPr>
          <p:nvPr>
            <p:ph type="body" idx="1"/>
          </p:nvPr>
        </p:nvSpPr>
        <p:spPr>
          <a:xfrm>
            <a:off x="267630" y="1446296"/>
            <a:ext cx="8675647" cy="3475110"/>
          </a:xfrm>
        </p:spPr>
        <p:txBody>
          <a:bodyPr>
            <a:normAutofit fontScale="55000" lnSpcReduction="20000"/>
          </a:bodyPr>
          <a:lstStyle/>
          <a:p>
            <a:pPr marL="114300" indent="0" algn="l">
              <a:buNone/>
            </a:pPr>
            <a:r>
              <a:rPr lang="en-GB" sz="3600" b="1" dirty="0">
                <a:solidFill>
                  <a:srgbClr val="002060"/>
                </a:solidFill>
                <a:latin typeface="+mj-lt"/>
              </a:rPr>
              <a:t>Local community</a:t>
            </a:r>
          </a:p>
          <a:p>
            <a:pPr marL="114300" indent="0" algn="l">
              <a:buNone/>
            </a:pPr>
            <a:endParaRPr lang="en-IE" sz="1900" b="1" dirty="0">
              <a:solidFill>
                <a:srgbClr val="002060"/>
              </a:solidFill>
              <a:latin typeface="+mj-lt"/>
            </a:endParaRPr>
          </a:p>
          <a:p>
            <a:pPr marL="114300" indent="0" algn="l">
              <a:buNone/>
            </a:pPr>
            <a:r>
              <a:rPr lang="en-IE" sz="2900" b="1" dirty="0">
                <a:solidFill>
                  <a:srgbClr val="002060"/>
                </a:solidFill>
                <a:latin typeface="+mj-lt"/>
              </a:rPr>
              <a:t>Objectives</a:t>
            </a:r>
          </a:p>
          <a:p>
            <a:pPr marL="114300" indent="0" algn="l">
              <a:buNone/>
            </a:pPr>
            <a:endParaRPr lang="en-IE" sz="1900" b="1" dirty="0">
              <a:solidFill>
                <a:srgbClr val="002060"/>
              </a:solidFill>
              <a:latin typeface="+mj-lt"/>
            </a:endParaRPr>
          </a:p>
          <a:p>
            <a:pPr algn="l"/>
            <a:r>
              <a:rPr lang="en-IE" sz="2500" b="0" i="0" u="none" strike="noStrike" baseline="0" dirty="0">
                <a:latin typeface="+mn-lt"/>
              </a:rPr>
              <a:t>Employment opportunities. </a:t>
            </a:r>
          </a:p>
          <a:p>
            <a:pPr algn="l"/>
            <a:r>
              <a:rPr lang="en-GB" sz="2500" b="0" i="0" u="none" strike="noStrike" baseline="0" dirty="0">
                <a:latin typeface="+mn-lt"/>
              </a:rPr>
              <a:t>Support local suppliers.</a:t>
            </a:r>
          </a:p>
          <a:p>
            <a:pPr algn="l"/>
            <a:r>
              <a:rPr lang="en-GB" sz="2500" b="0" i="0" u="none" strike="noStrike" baseline="0" dirty="0">
                <a:latin typeface="+mn-lt"/>
              </a:rPr>
              <a:t>Ethical and responsible business practices. </a:t>
            </a:r>
          </a:p>
          <a:p>
            <a:pPr algn="l"/>
            <a:r>
              <a:rPr lang="en-IE" sz="2500" b="0" i="0" u="none" strike="noStrike" baseline="0" dirty="0">
                <a:latin typeface="+mn-lt"/>
              </a:rPr>
              <a:t>Contribution to local economy. </a:t>
            </a:r>
          </a:p>
          <a:p>
            <a:pPr algn="l"/>
            <a:r>
              <a:rPr lang="en-IE" sz="2500" dirty="0">
                <a:latin typeface="+mn-lt"/>
              </a:rPr>
              <a:t>Community engagement and support. </a:t>
            </a:r>
          </a:p>
          <a:p>
            <a:pPr algn="l"/>
            <a:r>
              <a:rPr lang="en-IE" sz="2500" b="0" i="0" u="none" strike="noStrike" baseline="0" dirty="0">
                <a:latin typeface="+mn-lt"/>
              </a:rPr>
              <a:t>Environmental stewardship.</a:t>
            </a:r>
            <a:endParaRPr lang="en-GB" sz="2500" dirty="0">
              <a:latin typeface="+mn-lt"/>
            </a:endParaRPr>
          </a:p>
          <a:p>
            <a:pPr marL="114300" indent="0">
              <a:buNone/>
            </a:pPr>
            <a:endParaRPr lang="en-IE" sz="1900" dirty="0"/>
          </a:p>
          <a:p>
            <a:pPr marL="114300" indent="0" algn="l">
              <a:buNone/>
            </a:pPr>
            <a:r>
              <a:rPr lang="en-IE" sz="2900" b="1" dirty="0">
                <a:solidFill>
                  <a:srgbClr val="002060"/>
                </a:solidFill>
                <a:latin typeface="+mj-lt"/>
              </a:rPr>
              <a:t>Impacts</a:t>
            </a:r>
          </a:p>
          <a:p>
            <a:pPr marL="114300" indent="0" algn="l">
              <a:buNone/>
            </a:pPr>
            <a:endParaRPr lang="en-IE" sz="2000" b="1" dirty="0">
              <a:solidFill>
                <a:srgbClr val="002060"/>
              </a:solidFill>
              <a:latin typeface="+mj-lt"/>
            </a:endParaRPr>
          </a:p>
          <a:p>
            <a:pPr algn="l"/>
            <a:r>
              <a:rPr lang="en-IE" sz="2500" dirty="0">
                <a:latin typeface="+mn-lt"/>
              </a:rPr>
              <a:t>Pool of potential customers and workforce</a:t>
            </a:r>
            <a:r>
              <a:rPr lang="en-IE" sz="2500" b="0" i="0" u="none" strike="noStrike" baseline="0" dirty="0">
                <a:latin typeface="+mn-lt"/>
              </a:rPr>
              <a:t>.</a:t>
            </a:r>
          </a:p>
          <a:p>
            <a:pPr algn="l"/>
            <a:r>
              <a:rPr lang="en-IE" sz="2500" dirty="0">
                <a:latin typeface="+mn-lt"/>
              </a:rPr>
              <a:t>Business reputation. </a:t>
            </a:r>
            <a:endParaRPr lang="en-IE" sz="2500" b="0" i="0" u="none" strike="noStrike" baseline="0" dirty="0">
              <a:latin typeface="+mn-lt"/>
            </a:endParaRPr>
          </a:p>
          <a:p>
            <a:pPr algn="l"/>
            <a:r>
              <a:rPr lang="en-IE" sz="2500" b="0" i="0" u="none" strike="noStrike" baseline="0" dirty="0">
                <a:latin typeface="+mn-lt"/>
              </a:rPr>
              <a:t>An environment conducive to business growth and sustainability.</a:t>
            </a:r>
            <a:endParaRPr lang="en-GB" sz="2500" dirty="0">
              <a:latin typeface="+mn-lt"/>
            </a:endParaRPr>
          </a:p>
        </p:txBody>
      </p:sp>
      <p:pic>
        <p:nvPicPr>
          <p:cNvPr id="6" name="Picture 5" descr="A group of people standing on a sidewalk&#10;&#10;AI-generated content may be incorrect.">
            <a:extLst>
              <a:ext uri="{FF2B5EF4-FFF2-40B4-BE49-F238E27FC236}">
                <a16:creationId xmlns:a16="http://schemas.microsoft.com/office/drawing/2014/main" id="{D5BDA295-AC8C-42DA-EE80-1686229AE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1737" y="1591878"/>
            <a:ext cx="4096215" cy="2518047"/>
          </a:xfrm>
          <a:prstGeom prst="rect">
            <a:avLst/>
          </a:prstGeom>
        </p:spPr>
      </p:pic>
    </p:spTree>
    <p:extLst>
      <p:ext uri="{BB962C8B-B14F-4D97-AF65-F5344CB8AC3E}">
        <p14:creationId xmlns:p14="http://schemas.microsoft.com/office/powerpoint/2010/main" val="103034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7F9E-3FB7-692E-4E2B-3CADF08CA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9DE7D-303D-36E2-F3FB-FCEC1D594E9F}"/>
              </a:ext>
            </a:extLst>
          </p:cNvPr>
          <p:cNvSpPr>
            <a:spLocks noGrp="1"/>
          </p:cNvSpPr>
          <p:nvPr>
            <p:ph type="title"/>
          </p:nvPr>
        </p:nvSpPr>
        <p:spPr/>
        <p:txBody>
          <a:bodyPr/>
          <a:lstStyle/>
          <a:p>
            <a:r>
              <a:rPr lang="en-IE" dirty="0"/>
              <a:t>Objectives and Impacts of Stakeholders</a:t>
            </a:r>
          </a:p>
        </p:txBody>
      </p:sp>
      <p:sp>
        <p:nvSpPr>
          <p:cNvPr id="3" name="Text Placeholder 2">
            <a:extLst>
              <a:ext uri="{FF2B5EF4-FFF2-40B4-BE49-F238E27FC236}">
                <a16:creationId xmlns:a16="http://schemas.microsoft.com/office/drawing/2014/main" id="{0C778163-337A-275A-7AD4-B5A6624DA249}"/>
              </a:ext>
            </a:extLst>
          </p:cNvPr>
          <p:cNvSpPr>
            <a:spLocks noGrp="1"/>
          </p:cNvSpPr>
          <p:nvPr>
            <p:ph type="body" idx="1"/>
          </p:nvPr>
        </p:nvSpPr>
        <p:spPr>
          <a:xfrm>
            <a:off x="267630" y="1446296"/>
            <a:ext cx="8675647" cy="3475110"/>
          </a:xfrm>
        </p:spPr>
        <p:txBody>
          <a:bodyPr>
            <a:normAutofit fontScale="55000" lnSpcReduction="20000"/>
          </a:bodyPr>
          <a:lstStyle/>
          <a:p>
            <a:pPr marL="114300" indent="0" algn="l">
              <a:buNone/>
            </a:pPr>
            <a:r>
              <a:rPr lang="en-GB" sz="4000" b="1" dirty="0">
                <a:solidFill>
                  <a:srgbClr val="002060"/>
                </a:solidFill>
                <a:latin typeface="+mj-lt"/>
              </a:rPr>
              <a:t>Government</a:t>
            </a:r>
          </a:p>
          <a:p>
            <a:pPr marL="114300" indent="0" algn="l">
              <a:buNone/>
            </a:pPr>
            <a:endParaRPr lang="en-IE" sz="1900" b="1" dirty="0">
              <a:solidFill>
                <a:srgbClr val="002060"/>
              </a:solidFill>
              <a:latin typeface="+mj-lt"/>
            </a:endParaRPr>
          </a:p>
          <a:p>
            <a:pPr marL="114300" indent="0" algn="l">
              <a:buNone/>
            </a:pPr>
            <a:r>
              <a:rPr lang="en-IE" sz="2900" b="1" dirty="0">
                <a:solidFill>
                  <a:srgbClr val="002060"/>
                </a:solidFill>
                <a:latin typeface="+mj-lt"/>
              </a:rPr>
              <a:t>Objectives</a:t>
            </a:r>
          </a:p>
          <a:p>
            <a:pPr marL="114300" indent="0" algn="l">
              <a:buNone/>
            </a:pPr>
            <a:endParaRPr lang="en-IE" sz="1900" b="1" dirty="0">
              <a:solidFill>
                <a:srgbClr val="002060"/>
              </a:solidFill>
              <a:latin typeface="+mj-lt"/>
            </a:endParaRPr>
          </a:p>
          <a:p>
            <a:pPr algn="l"/>
            <a:r>
              <a:rPr lang="en-IE" sz="2500" b="0" i="0" u="none" strike="noStrike" baseline="0" dirty="0">
                <a:latin typeface="+mn-lt"/>
              </a:rPr>
              <a:t>Direct and indirect employment. </a:t>
            </a:r>
          </a:p>
          <a:p>
            <a:pPr algn="l"/>
            <a:r>
              <a:rPr lang="en-GB" sz="2500" b="0" i="0" u="none" strike="noStrike" baseline="0" dirty="0">
                <a:latin typeface="+mn-lt"/>
              </a:rPr>
              <a:t>Adhere to local, national and EU legislation.</a:t>
            </a:r>
          </a:p>
          <a:p>
            <a:pPr algn="l"/>
            <a:r>
              <a:rPr lang="en-GB" sz="2500" b="0" i="0" u="none" strike="noStrike" baseline="0" dirty="0">
                <a:latin typeface="+mn-lt"/>
              </a:rPr>
              <a:t>Taxes to be paid on time and in full. </a:t>
            </a:r>
          </a:p>
          <a:p>
            <a:pPr algn="l"/>
            <a:r>
              <a:rPr lang="en-IE" sz="2500" b="0" i="0" u="none" strike="noStrike" baseline="0" dirty="0">
                <a:latin typeface="+mn-lt"/>
              </a:rPr>
              <a:t>Co-operation with government offices. </a:t>
            </a:r>
          </a:p>
          <a:p>
            <a:pPr algn="l"/>
            <a:r>
              <a:rPr lang="en-IE" sz="2500" dirty="0">
                <a:latin typeface="+mn-lt"/>
              </a:rPr>
              <a:t>Community engagement and support. </a:t>
            </a:r>
          </a:p>
          <a:p>
            <a:pPr algn="l"/>
            <a:r>
              <a:rPr lang="en-IE" sz="2500" b="0" i="0" u="none" strike="noStrike" baseline="0" dirty="0">
                <a:latin typeface="+mn-lt"/>
              </a:rPr>
              <a:t>For grant conditions to be met.</a:t>
            </a:r>
            <a:endParaRPr lang="en-GB" sz="2500" dirty="0">
              <a:latin typeface="+mn-lt"/>
            </a:endParaRPr>
          </a:p>
          <a:p>
            <a:pPr marL="114300" indent="0">
              <a:buNone/>
            </a:pPr>
            <a:endParaRPr lang="en-IE" sz="1900" dirty="0"/>
          </a:p>
          <a:p>
            <a:pPr marL="114300" indent="0" algn="l">
              <a:buNone/>
            </a:pPr>
            <a:r>
              <a:rPr lang="en-IE" sz="2900" b="1" dirty="0">
                <a:solidFill>
                  <a:srgbClr val="002060"/>
                </a:solidFill>
                <a:latin typeface="+mj-lt"/>
              </a:rPr>
              <a:t>Impacts</a:t>
            </a:r>
          </a:p>
          <a:p>
            <a:pPr marL="114300" indent="0" algn="l">
              <a:buNone/>
            </a:pPr>
            <a:endParaRPr lang="en-IE" sz="2000" b="1" dirty="0">
              <a:solidFill>
                <a:srgbClr val="002060"/>
              </a:solidFill>
              <a:latin typeface="+mj-lt"/>
            </a:endParaRPr>
          </a:p>
          <a:p>
            <a:pPr algn="l"/>
            <a:r>
              <a:rPr lang="en-IE" sz="2500" dirty="0">
                <a:latin typeface="+mn-lt"/>
              </a:rPr>
              <a:t>Regulations and laws that business must comply with</a:t>
            </a:r>
            <a:r>
              <a:rPr lang="en-IE" sz="2500" b="0" i="0" u="none" strike="noStrike" baseline="0" dirty="0">
                <a:latin typeface="+mn-lt"/>
              </a:rPr>
              <a:t>.</a:t>
            </a:r>
          </a:p>
          <a:p>
            <a:pPr algn="l"/>
            <a:r>
              <a:rPr lang="en-IE" sz="2500" dirty="0">
                <a:latin typeface="+mn-lt"/>
              </a:rPr>
              <a:t>Provide infrastructure and service that support business operations. </a:t>
            </a:r>
            <a:endParaRPr lang="en-IE" sz="2500" b="0" i="0" u="none" strike="noStrike" baseline="0" dirty="0">
              <a:latin typeface="+mn-lt"/>
            </a:endParaRPr>
          </a:p>
          <a:p>
            <a:pPr algn="l"/>
            <a:r>
              <a:rPr lang="en-IE" sz="2500" b="0" i="0" u="none" strike="noStrike" baseline="0" dirty="0">
                <a:latin typeface="+mn-lt"/>
              </a:rPr>
              <a:t>Economic conditions, trade policies and market stability.</a:t>
            </a:r>
            <a:endParaRPr lang="en-GB" sz="2500" dirty="0">
              <a:latin typeface="+mn-lt"/>
            </a:endParaRPr>
          </a:p>
        </p:txBody>
      </p:sp>
    </p:spTree>
    <p:extLst>
      <p:ext uri="{BB962C8B-B14F-4D97-AF65-F5344CB8AC3E}">
        <p14:creationId xmlns:p14="http://schemas.microsoft.com/office/powerpoint/2010/main" val="209082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63B1-4283-FE19-83DA-BFF6B4107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496F-DD95-0808-3D9B-DC9FBFD70932}"/>
              </a:ext>
            </a:extLst>
          </p:cNvPr>
          <p:cNvSpPr>
            <a:spLocks noGrp="1"/>
          </p:cNvSpPr>
          <p:nvPr>
            <p:ph type="title"/>
          </p:nvPr>
        </p:nvSpPr>
        <p:spPr/>
        <p:txBody>
          <a:bodyPr/>
          <a:lstStyle/>
          <a:p>
            <a:r>
              <a:rPr lang="en-IE" dirty="0"/>
              <a:t>Objectives and Impacts of Stakeholders</a:t>
            </a:r>
          </a:p>
        </p:txBody>
      </p:sp>
      <p:sp>
        <p:nvSpPr>
          <p:cNvPr id="3" name="Text Placeholder 2">
            <a:extLst>
              <a:ext uri="{FF2B5EF4-FFF2-40B4-BE49-F238E27FC236}">
                <a16:creationId xmlns:a16="http://schemas.microsoft.com/office/drawing/2014/main" id="{31D0734B-B547-5F5F-7C5F-B4956098D2DE}"/>
              </a:ext>
            </a:extLst>
          </p:cNvPr>
          <p:cNvSpPr>
            <a:spLocks noGrp="1"/>
          </p:cNvSpPr>
          <p:nvPr>
            <p:ph type="body" idx="1"/>
          </p:nvPr>
        </p:nvSpPr>
        <p:spPr>
          <a:xfrm>
            <a:off x="267630" y="1446296"/>
            <a:ext cx="8675647" cy="3475110"/>
          </a:xfrm>
        </p:spPr>
        <p:txBody>
          <a:bodyPr>
            <a:normAutofit/>
          </a:bodyPr>
          <a:lstStyle/>
          <a:p>
            <a:pPr marL="114300" indent="0" algn="l">
              <a:buNone/>
            </a:pPr>
            <a:r>
              <a:rPr lang="en-GB" sz="2400" b="1" dirty="0">
                <a:solidFill>
                  <a:srgbClr val="002060"/>
                </a:solidFill>
                <a:latin typeface="+mj-lt"/>
              </a:rPr>
              <a:t>Trade associations/Interest groups</a:t>
            </a:r>
          </a:p>
          <a:p>
            <a:pPr marL="114300" indent="0" algn="l">
              <a:buNone/>
            </a:pPr>
            <a:endParaRPr lang="en-IE" sz="1600" b="1" dirty="0">
              <a:solidFill>
                <a:srgbClr val="002060"/>
              </a:solidFill>
              <a:latin typeface="+mj-lt"/>
            </a:endParaRPr>
          </a:p>
          <a:p>
            <a:pPr marL="114300" indent="0" algn="l">
              <a:buNone/>
            </a:pPr>
            <a:r>
              <a:rPr lang="en-IE" sz="1900" b="1" dirty="0">
                <a:solidFill>
                  <a:srgbClr val="002060"/>
                </a:solidFill>
                <a:latin typeface="+mj-lt"/>
              </a:rPr>
              <a:t>Objectives</a:t>
            </a:r>
          </a:p>
          <a:p>
            <a:pPr marL="114300" indent="0" algn="l">
              <a:buNone/>
            </a:pPr>
            <a:endParaRPr lang="en-IE" sz="1600" b="1" dirty="0">
              <a:solidFill>
                <a:srgbClr val="002060"/>
              </a:solidFill>
              <a:latin typeface="+mj-lt"/>
            </a:endParaRPr>
          </a:p>
          <a:p>
            <a:pPr algn="l"/>
            <a:r>
              <a:rPr lang="en-IE" sz="1600" b="0" i="0" u="none" strike="noStrike" baseline="0" dirty="0">
                <a:latin typeface="+mn-lt"/>
              </a:rPr>
              <a:t>Influence decisions/policies in favour of its members.</a:t>
            </a:r>
            <a:endParaRPr lang="en-GB" sz="1600" dirty="0">
              <a:latin typeface="+mn-lt"/>
            </a:endParaRPr>
          </a:p>
          <a:p>
            <a:pPr marL="114300" indent="0">
              <a:buNone/>
            </a:pPr>
            <a:endParaRPr lang="en-IE" sz="1600" dirty="0"/>
          </a:p>
          <a:p>
            <a:pPr marL="114300" indent="0" algn="l">
              <a:buNone/>
            </a:pPr>
            <a:r>
              <a:rPr lang="en-IE" b="1" dirty="0">
                <a:solidFill>
                  <a:srgbClr val="002060"/>
                </a:solidFill>
                <a:latin typeface="+mj-lt"/>
              </a:rPr>
              <a:t>Impacts</a:t>
            </a:r>
          </a:p>
          <a:p>
            <a:pPr marL="114300" indent="0" algn="l">
              <a:buNone/>
            </a:pPr>
            <a:endParaRPr lang="en-IE" sz="1600" b="1" dirty="0">
              <a:solidFill>
                <a:srgbClr val="002060"/>
              </a:solidFill>
              <a:latin typeface="+mj-lt"/>
            </a:endParaRPr>
          </a:p>
          <a:p>
            <a:pPr algn="l"/>
            <a:r>
              <a:rPr lang="en-IE" sz="1600" dirty="0">
                <a:latin typeface="+mn-lt"/>
              </a:rPr>
              <a:t>Lobbying, negotiations, legal action or boycotting</a:t>
            </a:r>
            <a:r>
              <a:rPr lang="en-IE" sz="1600" b="0" i="0" u="none" strike="noStrike" baseline="0" dirty="0">
                <a:latin typeface="+mn-lt"/>
              </a:rPr>
              <a:t>.</a:t>
            </a:r>
            <a:endParaRPr lang="en-GB" sz="1600" dirty="0">
              <a:latin typeface="+mn-lt"/>
            </a:endParaRPr>
          </a:p>
        </p:txBody>
      </p:sp>
    </p:spTree>
    <p:extLst>
      <p:ext uri="{BB962C8B-B14F-4D97-AF65-F5344CB8AC3E}">
        <p14:creationId xmlns:p14="http://schemas.microsoft.com/office/powerpoint/2010/main" val="65126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7CED-6943-0080-FA49-E3165C441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C6798-EB03-7A7A-80FB-A8F6D57EB41A}"/>
              </a:ext>
            </a:extLst>
          </p:cNvPr>
          <p:cNvSpPr>
            <a:spLocks noGrp="1"/>
          </p:cNvSpPr>
          <p:nvPr>
            <p:ph type="title"/>
          </p:nvPr>
        </p:nvSpPr>
        <p:spPr/>
        <p:txBody>
          <a:bodyPr>
            <a:normAutofit/>
          </a:bodyPr>
          <a:lstStyle/>
          <a:p>
            <a:r>
              <a:rPr lang="en-IE" dirty="0"/>
              <a:t>1.2 Stakeholder Interdependencies </a:t>
            </a:r>
            <a:br>
              <a:rPr lang="en-IE" dirty="0"/>
            </a:br>
            <a:r>
              <a:rPr lang="en-IE" dirty="0"/>
              <a:t>and Relationships</a:t>
            </a:r>
          </a:p>
        </p:txBody>
      </p:sp>
    </p:spTree>
    <p:extLst>
      <p:ext uri="{BB962C8B-B14F-4D97-AF65-F5344CB8AC3E}">
        <p14:creationId xmlns:p14="http://schemas.microsoft.com/office/powerpoint/2010/main" val="426905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A040-B6F9-5027-E46F-4C63B301A779}"/>
              </a:ext>
            </a:extLst>
          </p:cNvPr>
          <p:cNvSpPr>
            <a:spLocks noGrp="1"/>
          </p:cNvSpPr>
          <p:nvPr>
            <p:ph type="title"/>
          </p:nvPr>
        </p:nvSpPr>
        <p:spPr/>
        <p:txBody>
          <a:bodyPr/>
          <a:lstStyle/>
          <a:p>
            <a:r>
              <a:rPr lang="en-IE" dirty="0"/>
              <a:t>1.1 Introduction to Stakeholders</a:t>
            </a:r>
          </a:p>
        </p:txBody>
      </p:sp>
    </p:spTree>
    <p:extLst>
      <p:ext uri="{BB962C8B-B14F-4D97-AF65-F5344CB8AC3E}">
        <p14:creationId xmlns:p14="http://schemas.microsoft.com/office/powerpoint/2010/main" val="221592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D8AC02-F440-F11B-BE48-C7525E6B4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535" y="1174397"/>
            <a:ext cx="8473737" cy="2810305"/>
          </a:xfrm>
          <a:prstGeom prst="rect">
            <a:avLst/>
          </a:prstGeom>
        </p:spPr>
      </p:pic>
    </p:spTree>
    <p:extLst>
      <p:ext uri="{BB962C8B-B14F-4D97-AF65-F5344CB8AC3E}">
        <p14:creationId xmlns:p14="http://schemas.microsoft.com/office/powerpoint/2010/main" val="236297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3AC0F-F62E-1A27-C2F9-21A3601E1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91534-F5A7-72F9-0753-A90B546C97C4}"/>
              </a:ext>
            </a:extLst>
          </p:cNvPr>
          <p:cNvSpPr>
            <a:spLocks noGrp="1"/>
          </p:cNvSpPr>
          <p:nvPr>
            <p:ph type="title"/>
          </p:nvPr>
        </p:nvSpPr>
        <p:spPr/>
        <p:txBody>
          <a:bodyPr>
            <a:normAutofit/>
          </a:bodyPr>
          <a:lstStyle/>
          <a:p>
            <a:r>
              <a:rPr lang="en-IE" dirty="0"/>
              <a:t>Stakeholder Interdependencies</a:t>
            </a:r>
          </a:p>
        </p:txBody>
      </p:sp>
      <p:sp>
        <p:nvSpPr>
          <p:cNvPr id="3" name="Text Placeholder 2">
            <a:extLst>
              <a:ext uri="{FF2B5EF4-FFF2-40B4-BE49-F238E27FC236}">
                <a16:creationId xmlns:a16="http://schemas.microsoft.com/office/drawing/2014/main" id="{FCDF2656-1003-AA4E-DFF0-6FB5066C41DF}"/>
              </a:ext>
            </a:extLst>
          </p:cNvPr>
          <p:cNvSpPr>
            <a:spLocks noGrp="1"/>
          </p:cNvSpPr>
          <p:nvPr>
            <p:ph type="body" idx="1"/>
          </p:nvPr>
        </p:nvSpPr>
        <p:spPr>
          <a:xfrm>
            <a:off x="311700" y="1476031"/>
            <a:ext cx="8520600" cy="3408203"/>
          </a:xfrm>
        </p:spPr>
        <p:txBody>
          <a:bodyPr>
            <a:normAutofit fontScale="85000" lnSpcReduction="10000"/>
          </a:bodyPr>
          <a:lstStyle/>
          <a:p>
            <a:pPr marL="114300" indent="0">
              <a:buNone/>
            </a:pPr>
            <a:r>
              <a:rPr lang="en-GB" dirty="0"/>
              <a:t>In business, </a:t>
            </a:r>
            <a:r>
              <a:rPr lang="en-GB" b="1" dirty="0">
                <a:solidFill>
                  <a:srgbClr val="7E36B4"/>
                </a:solidFill>
              </a:rPr>
              <a:t>stakeholder interdependencies </a:t>
            </a:r>
            <a:r>
              <a:rPr lang="en-GB" dirty="0"/>
              <a:t>refer to </a:t>
            </a:r>
            <a:r>
              <a:rPr lang="en-GB" u="sng" dirty="0">
                <a:solidFill>
                  <a:srgbClr val="7E36B4"/>
                </a:solidFill>
              </a:rPr>
              <a:t>the interconnected relationships among various groups such as investors, employees, customers, suppliers and the community</a:t>
            </a:r>
            <a:r>
              <a:rPr lang="en-GB" dirty="0"/>
              <a:t>. Each group’s actions can impact others, influencing the company’s operations, reputation and overall success.</a:t>
            </a:r>
          </a:p>
          <a:p>
            <a:pPr marL="114300" indent="0">
              <a:buNone/>
            </a:pPr>
            <a:endParaRPr lang="en-GB" dirty="0"/>
          </a:p>
          <a:p>
            <a:pPr marL="114300" indent="0">
              <a:buNone/>
            </a:pPr>
            <a:r>
              <a:rPr lang="en-GB" dirty="0"/>
              <a:t>Managing these relationships effectively is essential for fostering co-operation, achieving goals, and maintaining trust and support from all stakeholders involved.</a:t>
            </a:r>
          </a:p>
          <a:p>
            <a:pPr marL="114300" indent="0">
              <a:buNone/>
            </a:pPr>
            <a:endParaRPr lang="en-GB" dirty="0"/>
          </a:p>
          <a:p>
            <a:pPr marL="114300" indent="0">
              <a:buNone/>
            </a:pPr>
            <a:r>
              <a:rPr lang="en-GB" sz="1900" dirty="0">
                <a:highlight>
                  <a:srgbClr val="D7EAB8"/>
                </a:highlight>
              </a:rPr>
              <a:t>For example:</a:t>
            </a:r>
          </a:p>
          <a:p>
            <a:r>
              <a:rPr lang="en-GB" sz="1900" dirty="0">
                <a:highlight>
                  <a:srgbClr val="D7EAB8"/>
                </a:highlight>
              </a:rPr>
              <a:t>Employers need employees to work hard to make the business succeed, and employees need employers to provide them with good wages and working conditions.</a:t>
            </a:r>
          </a:p>
          <a:p>
            <a:r>
              <a:rPr lang="en-GB" sz="1900" dirty="0">
                <a:highlight>
                  <a:srgbClr val="D7EAB8"/>
                </a:highlight>
              </a:rPr>
              <a:t>Consumers need businesses to provide them with goods and services, and businesses need consumers to buy their product. </a:t>
            </a:r>
          </a:p>
        </p:txBody>
      </p:sp>
    </p:spTree>
    <p:extLst>
      <p:ext uri="{BB962C8B-B14F-4D97-AF65-F5344CB8AC3E}">
        <p14:creationId xmlns:p14="http://schemas.microsoft.com/office/powerpoint/2010/main" val="200430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7703-6634-95E5-B3D7-123F8C6EA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E9AC8-B142-0CF5-D885-60212E0F2BEF}"/>
              </a:ext>
            </a:extLst>
          </p:cNvPr>
          <p:cNvSpPr>
            <a:spLocks noGrp="1"/>
          </p:cNvSpPr>
          <p:nvPr>
            <p:ph type="title"/>
          </p:nvPr>
        </p:nvSpPr>
        <p:spPr/>
        <p:txBody>
          <a:bodyPr>
            <a:normAutofit/>
          </a:bodyPr>
          <a:lstStyle/>
          <a:p>
            <a:r>
              <a:rPr lang="en-IE" dirty="0"/>
              <a:t>Types of Stakeholder Relationships</a:t>
            </a:r>
          </a:p>
        </p:txBody>
      </p:sp>
      <p:sp>
        <p:nvSpPr>
          <p:cNvPr id="3" name="Text Placeholder 2">
            <a:extLst>
              <a:ext uri="{FF2B5EF4-FFF2-40B4-BE49-F238E27FC236}">
                <a16:creationId xmlns:a16="http://schemas.microsoft.com/office/drawing/2014/main" id="{C11AFA12-E0F7-ABEB-EE99-B6177B8C39F1}"/>
              </a:ext>
            </a:extLst>
          </p:cNvPr>
          <p:cNvSpPr>
            <a:spLocks noGrp="1"/>
          </p:cNvSpPr>
          <p:nvPr>
            <p:ph type="body" idx="1"/>
          </p:nvPr>
        </p:nvSpPr>
        <p:spPr>
          <a:xfrm>
            <a:off x="311700" y="1476031"/>
            <a:ext cx="8520600" cy="3408203"/>
          </a:xfrm>
        </p:spPr>
        <p:txBody>
          <a:bodyPr>
            <a:normAutofit/>
          </a:bodyPr>
          <a:lstStyle/>
          <a:p>
            <a:r>
              <a:rPr lang="en-GB" b="1" dirty="0">
                <a:solidFill>
                  <a:srgbClr val="7E36B4"/>
                </a:solidFill>
              </a:rPr>
              <a:t>Competitive relationship: </a:t>
            </a:r>
            <a:r>
              <a:rPr lang="en-GB" u="sng" dirty="0">
                <a:solidFill>
                  <a:srgbClr val="7E36B4"/>
                </a:solidFill>
              </a:rPr>
              <a:t>each party works towards a separate goal. </a:t>
            </a:r>
            <a:r>
              <a:rPr lang="en-GB" dirty="0"/>
              <a:t>It is a </a:t>
            </a:r>
            <a:r>
              <a:rPr lang="en-GB" b="1" dirty="0"/>
              <a:t>win-lose</a:t>
            </a:r>
            <a:r>
              <a:rPr lang="en-GB" dirty="0"/>
              <a:t> approach, where only one party in the relationship wins.</a:t>
            </a:r>
          </a:p>
          <a:p>
            <a:r>
              <a:rPr lang="en-GB" b="1" dirty="0">
                <a:solidFill>
                  <a:srgbClr val="7E36B4"/>
                </a:solidFill>
              </a:rPr>
              <a:t>Co-operative relationship: </a:t>
            </a:r>
            <a:r>
              <a:rPr lang="en-GB" u="sng" dirty="0">
                <a:solidFill>
                  <a:srgbClr val="7E36B4"/>
                </a:solidFill>
              </a:rPr>
              <a:t>both parties work towards a common goal.</a:t>
            </a:r>
            <a:r>
              <a:rPr lang="en-GB" dirty="0"/>
              <a:t> It is a </a:t>
            </a:r>
            <a:r>
              <a:rPr lang="en-GB" b="1" dirty="0"/>
              <a:t>win-win</a:t>
            </a:r>
            <a:r>
              <a:rPr lang="en-GB" dirty="0"/>
              <a:t> approach, where both parties work in partnership and not against each other.</a:t>
            </a:r>
          </a:p>
          <a:p>
            <a:r>
              <a:rPr lang="en-GB" b="1" dirty="0">
                <a:solidFill>
                  <a:srgbClr val="7E36B4"/>
                </a:solidFill>
              </a:rPr>
              <a:t>Dynamic relationship: </a:t>
            </a:r>
            <a:r>
              <a:rPr lang="en-GB" u="sng" dirty="0">
                <a:solidFill>
                  <a:srgbClr val="7E36B4"/>
                </a:solidFill>
              </a:rPr>
              <a:t>a relationship that is constantly changing.</a:t>
            </a:r>
            <a:r>
              <a:rPr lang="en-GB" dirty="0"/>
              <a:t> Sometimes they help each other, i.e. the relationship is co-operative. At other times, it is competitive and may cause conflict.</a:t>
            </a:r>
          </a:p>
          <a:p>
            <a:r>
              <a:rPr lang="en-GB" b="1" dirty="0">
                <a:solidFill>
                  <a:srgbClr val="7E36B4"/>
                </a:solidFill>
              </a:rPr>
              <a:t>Dependent relationship: </a:t>
            </a:r>
            <a:r>
              <a:rPr lang="en-GB" u="sng" dirty="0">
                <a:solidFill>
                  <a:srgbClr val="7E36B4"/>
                </a:solidFill>
              </a:rPr>
              <a:t>when both parties are reliant on each other to achieve their individual goals.</a:t>
            </a:r>
          </a:p>
        </p:txBody>
      </p:sp>
    </p:spTree>
    <p:extLst>
      <p:ext uri="{BB962C8B-B14F-4D97-AF65-F5344CB8AC3E}">
        <p14:creationId xmlns:p14="http://schemas.microsoft.com/office/powerpoint/2010/main" val="339274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8D87E-BCA5-D5AA-53C6-D133FE762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E6DB2-447F-92C6-BB8E-FABE80890853}"/>
              </a:ext>
            </a:extLst>
          </p:cNvPr>
          <p:cNvSpPr>
            <a:spLocks noGrp="1"/>
          </p:cNvSpPr>
          <p:nvPr>
            <p:ph type="title"/>
          </p:nvPr>
        </p:nvSpPr>
        <p:spPr>
          <a:xfrm>
            <a:off x="303759" y="750642"/>
            <a:ext cx="8520600" cy="733500"/>
          </a:xfrm>
        </p:spPr>
        <p:txBody>
          <a:bodyPr>
            <a:normAutofit fontScale="90000"/>
          </a:bodyPr>
          <a:lstStyle/>
          <a:p>
            <a:r>
              <a:rPr lang="en-IE" b="0" dirty="0">
                <a:solidFill>
                  <a:srgbClr val="00B0F0"/>
                </a:solidFill>
              </a:rPr>
              <a:t>Examples of competitive and co-operative stakeholder relationships</a:t>
            </a:r>
          </a:p>
        </p:txBody>
      </p:sp>
      <p:sp>
        <p:nvSpPr>
          <p:cNvPr id="3" name="Text Placeholder 2">
            <a:extLst>
              <a:ext uri="{FF2B5EF4-FFF2-40B4-BE49-F238E27FC236}">
                <a16:creationId xmlns:a16="http://schemas.microsoft.com/office/drawing/2014/main" id="{A500F086-DDAF-132E-17BE-E74421FE2EB2}"/>
              </a:ext>
            </a:extLst>
          </p:cNvPr>
          <p:cNvSpPr>
            <a:spLocks noGrp="1"/>
          </p:cNvSpPr>
          <p:nvPr>
            <p:ph type="body" idx="1"/>
          </p:nvPr>
        </p:nvSpPr>
        <p:spPr>
          <a:xfrm>
            <a:off x="311700" y="1476031"/>
            <a:ext cx="8520600" cy="3408203"/>
          </a:xfrm>
        </p:spPr>
        <p:txBody>
          <a:bodyPr>
            <a:normAutofit fontScale="85000" lnSpcReduction="10000"/>
          </a:bodyPr>
          <a:lstStyle/>
          <a:p>
            <a:pPr marL="114300" indent="0">
              <a:buNone/>
            </a:pPr>
            <a:r>
              <a:rPr lang="en-GB" sz="2100" b="1" dirty="0">
                <a:solidFill>
                  <a:srgbClr val="002060"/>
                </a:solidFill>
                <a:latin typeface="+mj-lt"/>
              </a:rPr>
              <a:t>Entrepreneur and investor</a:t>
            </a:r>
          </a:p>
          <a:p>
            <a:pPr marL="114300" indent="0">
              <a:buNone/>
            </a:pPr>
            <a:r>
              <a:rPr lang="en-GB" sz="1900" b="1" dirty="0">
                <a:solidFill>
                  <a:srgbClr val="002060"/>
                </a:solidFill>
                <a:latin typeface="+mj-lt"/>
              </a:rPr>
              <a:t>Co-operative relationship</a:t>
            </a:r>
            <a:r>
              <a:rPr lang="en-GB" b="1" dirty="0">
                <a:solidFill>
                  <a:srgbClr val="002060"/>
                </a:solidFill>
                <a:latin typeface="+mj-lt"/>
              </a:rPr>
              <a:t> </a:t>
            </a:r>
            <a:endParaRPr lang="en-GB" dirty="0"/>
          </a:p>
          <a:p>
            <a:pPr marL="114300" indent="0">
              <a:buNone/>
            </a:pPr>
            <a:r>
              <a:rPr lang="en-GB" dirty="0"/>
              <a:t>The entrepreneur wants to expand the business, so they provide the investor with accurate and clear information </a:t>
            </a:r>
            <a:r>
              <a:rPr lang="en-GB" dirty="0">
                <a:highlight>
                  <a:srgbClr val="D7EAB8"/>
                </a:highlight>
              </a:rPr>
              <a:t>(e.g. reports, business plans and cash-flow forecasts)</a:t>
            </a:r>
            <a:r>
              <a:rPr lang="en-GB" dirty="0"/>
              <a:t> and financial accounts that present a true and fair view. In return, the investor provides additional capital for expansion.</a:t>
            </a:r>
          </a:p>
          <a:p>
            <a:r>
              <a:rPr lang="en-GB" dirty="0"/>
              <a:t>The </a:t>
            </a:r>
            <a:r>
              <a:rPr lang="en-GB" b="1" dirty="0"/>
              <a:t>investor wins</a:t>
            </a:r>
            <a:r>
              <a:rPr lang="en-GB" dirty="0"/>
              <a:t> as they get accurate information to make informed decisions.</a:t>
            </a:r>
          </a:p>
          <a:p>
            <a:r>
              <a:rPr lang="en-GB" dirty="0"/>
              <a:t>The </a:t>
            </a:r>
            <a:r>
              <a:rPr lang="en-GB" b="1" dirty="0"/>
              <a:t>entrepreneur wins</a:t>
            </a:r>
            <a:r>
              <a:rPr lang="en-GB" dirty="0"/>
              <a:t> as they get additional finance for expansion.</a:t>
            </a:r>
          </a:p>
          <a:p>
            <a:pPr marL="114300" indent="0">
              <a:buNone/>
            </a:pPr>
            <a:endParaRPr lang="en-GB" dirty="0"/>
          </a:p>
          <a:p>
            <a:pPr marL="114300" indent="0">
              <a:buNone/>
            </a:pPr>
            <a:r>
              <a:rPr lang="en-GB" sz="1900" b="1" dirty="0">
                <a:solidFill>
                  <a:srgbClr val="002060"/>
                </a:solidFill>
                <a:latin typeface="+mj-lt"/>
              </a:rPr>
              <a:t>Competitive relationship </a:t>
            </a:r>
            <a:endParaRPr lang="en-GB" sz="1900" dirty="0"/>
          </a:p>
          <a:p>
            <a:pPr marL="114300" indent="0">
              <a:buNone/>
            </a:pPr>
            <a:r>
              <a:rPr lang="en-GB" dirty="0"/>
              <a:t>The entrepreneur wants to expand the business, so they reinvest all the profits into the business and pay the shareholders little or no dividends.</a:t>
            </a:r>
          </a:p>
          <a:p>
            <a:r>
              <a:rPr lang="en-GB" dirty="0"/>
              <a:t>The </a:t>
            </a:r>
            <a:r>
              <a:rPr lang="en-GB" b="1" dirty="0"/>
              <a:t>entrepreneur wins </a:t>
            </a:r>
            <a:r>
              <a:rPr lang="en-GB" dirty="0"/>
              <a:t>as they get the money for expansion.</a:t>
            </a:r>
          </a:p>
          <a:p>
            <a:r>
              <a:rPr lang="en-GB" dirty="0"/>
              <a:t>The </a:t>
            </a:r>
            <a:r>
              <a:rPr lang="en-GB" b="1" dirty="0"/>
              <a:t>investor loses </a:t>
            </a:r>
            <a:r>
              <a:rPr lang="en-GB" dirty="0"/>
              <a:t>in the short term, as they get little or no dividend as a shareholder.</a:t>
            </a:r>
          </a:p>
        </p:txBody>
      </p:sp>
    </p:spTree>
    <p:extLst>
      <p:ext uri="{BB962C8B-B14F-4D97-AF65-F5344CB8AC3E}">
        <p14:creationId xmlns:p14="http://schemas.microsoft.com/office/powerpoint/2010/main" val="302891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C964F-0607-78A3-05C9-D6232FB2B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E9A4B-D747-8191-62F3-8EE8EEB15C6D}"/>
              </a:ext>
            </a:extLst>
          </p:cNvPr>
          <p:cNvSpPr>
            <a:spLocks noGrp="1"/>
          </p:cNvSpPr>
          <p:nvPr>
            <p:ph type="title"/>
          </p:nvPr>
        </p:nvSpPr>
        <p:spPr>
          <a:xfrm>
            <a:off x="303759" y="750642"/>
            <a:ext cx="8520600" cy="733500"/>
          </a:xfrm>
        </p:spPr>
        <p:txBody>
          <a:bodyPr>
            <a:normAutofit fontScale="90000"/>
          </a:bodyPr>
          <a:lstStyle/>
          <a:p>
            <a:r>
              <a:rPr lang="en-IE" b="0" dirty="0">
                <a:solidFill>
                  <a:srgbClr val="00B0F0"/>
                </a:solidFill>
              </a:rPr>
              <a:t>Examples of competitive and co-operative stakeholder relationships</a:t>
            </a:r>
          </a:p>
        </p:txBody>
      </p:sp>
      <p:sp>
        <p:nvSpPr>
          <p:cNvPr id="3" name="Text Placeholder 2">
            <a:extLst>
              <a:ext uri="{FF2B5EF4-FFF2-40B4-BE49-F238E27FC236}">
                <a16:creationId xmlns:a16="http://schemas.microsoft.com/office/drawing/2014/main" id="{63AB3F06-5CD5-D5C0-FA60-F1A512700825}"/>
              </a:ext>
            </a:extLst>
          </p:cNvPr>
          <p:cNvSpPr>
            <a:spLocks noGrp="1"/>
          </p:cNvSpPr>
          <p:nvPr>
            <p:ph type="body" idx="1"/>
          </p:nvPr>
        </p:nvSpPr>
        <p:spPr>
          <a:xfrm>
            <a:off x="311700" y="1476031"/>
            <a:ext cx="8520600" cy="3408203"/>
          </a:xfrm>
        </p:spPr>
        <p:txBody>
          <a:bodyPr>
            <a:normAutofit fontScale="85000" lnSpcReduction="10000"/>
          </a:bodyPr>
          <a:lstStyle/>
          <a:p>
            <a:pPr marL="114300" indent="0">
              <a:buNone/>
            </a:pPr>
            <a:r>
              <a:rPr lang="en-GB" sz="2100" b="1" dirty="0">
                <a:solidFill>
                  <a:srgbClr val="002060"/>
                </a:solidFill>
                <a:latin typeface="+mj-lt"/>
              </a:rPr>
              <a:t>Consumer and producer</a:t>
            </a:r>
          </a:p>
          <a:p>
            <a:pPr marL="114300" indent="0">
              <a:buNone/>
            </a:pPr>
            <a:r>
              <a:rPr lang="en-GB" sz="1900" b="1" dirty="0">
                <a:solidFill>
                  <a:srgbClr val="002060"/>
                </a:solidFill>
                <a:latin typeface="+mj-lt"/>
              </a:rPr>
              <a:t>Co-operative relationship</a:t>
            </a:r>
            <a:r>
              <a:rPr lang="en-GB" b="1" dirty="0">
                <a:solidFill>
                  <a:srgbClr val="002060"/>
                </a:solidFill>
                <a:latin typeface="+mj-lt"/>
              </a:rPr>
              <a:t> </a:t>
            </a:r>
            <a:endParaRPr lang="en-GB" dirty="0"/>
          </a:p>
          <a:p>
            <a:pPr marL="114300" indent="0">
              <a:buNone/>
            </a:pPr>
            <a:r>
              <a:rPr lang="en-GB" dirty="0"/>
              <a:t>The consumer provides detailed feedback as part of the producer’s market research queries.</a:t>
            </a:r>
          </a:p>
          <a:p>
            <a:r>
              <a:rPr lang="en-GB" dirty="0"/>
              <a:t>The </a:t>
            </a:r>
            <a:r>
              <a:rPr lang="en-GB" b="1" dirty="0"/>
              <a:t>producer wins </a:t>
            </a:r>
            <a:r>
              <a:rPr lang="en-GB" dirty="0"/>
              <a:t>as they get good-quality information on their target market.</a:t>
            </a:r>
          </a:p>
          <a:p>
            <a:r>
              <a:rPr lang="en-GB" dirty="0"/>
              <a:t>The </a:t>
            </a:r>
            <a:r>
              <a:rPr lang="en-GB" b="1" dirty="0"/>
              <a:t>consumer wins </a:t>
            </a:r>
            <a:r>
              <a:rPr lang="en-GB" dirty="0"/>
              <a:t>as the products are developed based on their needs and wants.</a:t>
            </a:r>
          </a:p>
          <a:p>
            <a:pPr marL="114300" indent="0">
              <a:buNone/>
            </a:pPr>
            <a:endParaRPr lang="en-GB" dirty="0"/>
          </a:p>
          <a:p>
            <a:pPr marL="114300" indent="0">
              <a:buNone/>
            </a:pPr>
            <a:r>
              <a:rPr lang="en-GB" sz="1900" b="1" dirty="0">
                <a:solidFill>
                  <a:srgbClr val="002060"/>
                </a:solidFill>
                <a:latin typeface="+mj-lt"/>
              </a:rPr>
              <a:t>Competitive relationship </a:t>
            </a:r>
            <a:endParaRPr lang="en-GB" sz="1900" dirty="0"/>
          </a:p>
          <a:p>
            <a:pPr marL="114300" indent="0">
              <a:buNone/>
            </a:pPr>
            <a:r>
              <a:rPr lang="en-GB" dirty="0"/>
              <a:t>The producer changes the raw materials used in order to save money. This results in an inferior product.</a:t>
            </a:r>
          </a:p>
          <a:p>
            <a:r>
              <a:rPr lang="en-GB" dirty="0"/>
              <a:t>The </a:t>
            </a:r>
            <a:r>
              <a:rPr lang="en-GB" b="1" dirty="0"/>
              <a:t>producer wins </a:t>
            </a:r>
            <a:r>
              <a:rPr lang="en-GB" dirty="0"/>
              <a:t>(in the short term) as they reduce the cost and increase profit margin.</a:t>
            </a:r>
          </a:p>
          <a:p>
            <a:r>
              <a:rPr lang="en-GB" dirty="0"/>
              <a:t>The </a:t>
            </a:r>
            <a:r>
              <a:rPr lang="en-GB" b="1" dirty="0"/>
              <a:t>consumer loses </a:t>
            </a:r>
            <a:r>
              <a:rPr lang="en-GB" dirty="0"/>
              <a:t>as they receive a product of inferior quality.</a:t>
            </a:r>
          </a:p>
          <a:p>
            <a:pPr marL="114300" indent="0">
              <a:buNone/>
            </a:pPr>
            <a:r>
              <a:rPr lang="en-GB" dirty="0"/>
              <a:t>However, the </a:t>
            </a:r>
            <a:r>
              <a:rPr lang="en-GB" b="1" dirty="0"/>
              <a:t>producer could lose </a:t>
            </a:r>
            <a:r>
              <a:rPr lang="en-GB" dirty="0"/>
              <a:t>in the long term if the unhappy consumer decides to buy from a competitor.</a:t>
            </a:r>
          </a:p>
        </p:txBody>
      </p:sp>
    </p:spTree>
    <p:extLst>
      <p:ext uri="{BB962C8B-B14F-4D97-AF65-F5344CB8AC3E}">
        <p14:creationId xmlns:p14="http://schemas.microsoft.com/office/powerpoint/2010/main" val="3133230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78247-2C5A-449B-40ED-DC0835D13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2C80B-A155-32D0-72F0-5582003E7BBB}"/>
              </a:ext>
            </a:extLst>
          </p:cNvPr>
          <p:cNvSpPr>
            <a:spLocks noGrp="1"/>
          </p:cNvSpPr>
          <p:nvPr>
            <p:ph type="title"/>
          </p:nvPr>
        </p:nvSpPr>
        <p:spPr>
          <a:xfrm>
            <a:off x="303759" y="750642"/>
            <a:ext cx="8520600" cy="733500"/>
          </a:xfrm>
        </p:spPr>
        <p:txBody>
          <a:bodyPr>
            <a:normAutofit fontScale="90000"/>
          </a:bodyPr>
          <a:lstStyle/>
          <a:p>
            <a:r>
              <a:rPr lang="en-IE" b="0" dirty="0">
                <a:solidFill>
                  <a:srgbClr val="00B0F0"/>
                </a:solidFill>
              </a:rPr>
              <a:t>Examples of competitive and co-operative stakeholder relationships</a:t>
            </a:r>
          </a:p>
        </p:txBody>
      </p:sp>
      <p:sp>
        <p:nvSpPr>
          <p:cNvPr id="3" name="Text Placeholder 2">
            <a:extLst>
              <a:ext uri="{FF2B5EF4-FFF2-40B4-BE49-F238E27FC236}">
                <a16:creationId xmlns:a16="http://schemas.microsoft.com/office/drawing/2014/main" id="{082319EF-CEC7-7130-8206-5723F9348D83}"/>
              </a:ext>
            </a:extLst>
          </p:cNvPr>
          <p:cNvSpPr>
            <a:spLocks noGrp="1"/>
          </p:cNvSpPr>
          <p:nvPr>
            <p:ph type="body" idx="1"/>
          </p:nvPr>
        </p:nvSpPr>
        <p:spPr>
          <a:xfrm>
            <a:off x="311700" y="1476031"/>
            <a:ext cx="8520600" cy="3408203"/>
          </a:xfrm>
        </p:spPr>
        <p:txBody>
          <a:bodyPr>
            <a:normAutofit fontScale="92500" lnSpcReduction="10000"/>
          </a:bodyPr>
          <a:lstStyle/>
          <a:p>
            <a:pPr marL="114300" indent="0">
              <a:buNone/>
            </a:pPr>
            <a:r>
              <a:rPr lang="en-GB" sz="2100" b="1" dirty="0">
                <a:solidFill>
                  <a:srgbClr val="002060"/>
                </a:solidFill>
                <a:latin typeface="+mj-lt"/>
              </a:rPr>
              <a:t>Employer and employees</a:t>
            </a:r>
          </a:p>
          <a:p>
            <a:pPr marL="114300" indent="0">
              <a:buNone/>
            </a:pPr>
            <a:r>
              <a:rPr lang="en-GB" sz="1900" b="1" dirty="0">
                <a:solidFill>
                  <a:srgbClr val="002060"/>
                </a:solidFill>
                <a:latin typeface="+mj-lt"/>
              </a:rPr>
              <a:t>Co-operative relationship</a:t>
            </a:r>
            <a:r>
              <a:rPr lang="en-GB" b="1" dirty="0">
                <a:solidFill>
                  <a:srgbClr val="002060"/>
                </a:solidFill>
                <a:latin typeface="+mj-lt"/>
              </a:rPr>
              <a:t> </a:t>
            </a:r>
            <a:endParaRPr lang="en-GB" dirty="0"/>
          </a:p>
          <a:p>
            <a:pPr marL="114300" indent="0">
              <a:buNone/>
            </a:pPr>
            <a:r>
              <a:rPr lang="en-GB" dirty="0"/>
              <a:t>The employer offers flexitime to the employees.</a:t>
            </a:r>
          </a:p>
          <a:p>
            <a:r>
              <a:rPr lang="en-GB" dirty="0"/>
              <a:t>The </a:t>
            </a:r>
            <a:r>
              <a:rPr lang="en-GB" b="1" dirty="0"/>
              <a:t>employees win </a:t>
            </a:r>
            <a:r>
              <a:rPr lang="en-GB" dirty="0"/>
              <a:t>as they have an improved work-life balance.</a:t>
            </a:r>
          </a:p>
          <a:p>
            <a:r>
              <a:rPr lang="en-GB" dirty="0"/>
              <a:t>The </a:t>
            </a:r>
            <a:r>
              <a:rPr lang="en-GB" b="1" dirty="0"/>
              <a:t>employer wins </a:t>
            </a:r>
            <a:r>
              <a:rPr lang="en-GB" dirty="0"/>
              <a:t>as employees have good morale and are more productive.</a:t>
            </a:r>
          </a:p>
          <a:p>
            <a:pPr marL="114300" indent="0">
              <a:buNone/>
            </a:pPr>
            <a:endParaRPr lang="en-GB" dirty="0"/>
          </a:p>
          <a:p>
            <a:pPr marL="114300" indent="0">
              <a:buNone/>
            </a:pPr>
            <a:r>
              <a:rPr lang="en-GB" sz="1900" b="1" dirty="0">
                <a:solidFill>
                  <a:srgbClr val="002060"/>
                </a:solidFill>
                <a:latin typeface="+mj-lt"/>
              </a:rPr>
              <a:t>Competitive relationship </a:t>
            </a:r>
            <a:endParaRPr lang="en-GB" sz="1900" dirty="0"/>
          </a:p>
          <a:p>
            <a:pPr marL="114300" indent="0">
              <a:buNone/>
            </a:pPr>
            <a:r>
              <a:rPr lang="en-GB" dirty="0"/>
              <a:t>The business wants to increase production, but employees engage in an official strike to protest pay.</a:t>
            </a:r>
          </a:p>
          <a:p>
            <a:r>
              <a:rPr lang="en-GB" dirty="0"/>
              <a:t>The </a:t>
            </a:r>
            <a:r>
              <a:rPr lang="en-GB" b="1" dirty="0"/>
              <a:t>employees win </a:t>
            </a:r>
            <a:r>
              <a:rPr lang="en-GB" dirty="0"/>
              <a:t>when they get a pay rise.</a:t>
            </a:r>
          </a:p>
          <a:p>
            <a:r>
              <a:rPr lang="en-GB" dirty="0"/>
              <a:t>The </a:t>
            </a:r>
            <a:r>
              <a:rPr lang="en-GB" b="1" dirty="0"/>
              <a:t>employer loses </a:t>
            </a:r>
            <a:r>
              <a:rPr lang="en-GB" dirty="0"/>
              <a:t>due to negative publicity and loss of sales.</a:t>
            </a:r>
          </a:p>
        </p:txBody>
      </p:sp>
    </p:spTree>
    <p:extLst>
      <p:ext uri="{BB962C8B-B14F-4D97-AF65-F5344CB8AC3E}">
        <p14:creationId xmlns:p14="http://schemas.microsoft.com/office/powerpoint/2010/main" val="2279177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EF69-3545-5992-38EA-024B090E5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ACBA0-06A2-B9F1-A811-C717DF06EDE3}"/>
              </a:ext>
            </a:extLst>
          </p:cNvPr>
          <p:cNvSpPr>
            <a:spLocks noGrp="1"/>
          </p:cNvSpPr>
          <p:nvPr>
            <p:ph type="title"/>
          </p:nvPr>
        </p:nvSpPr>
        <p:spPr>
          <a:xfrm>
            <a:off x="311192" y="787813"/>
            <a:ext cx="8520600" cy="733500"/>
          </a:xfrm>
        </p:spPr>
        <p:txBody>
          <a:bodyPr>
            <a:normAutofit fontScale="90000"/>
          </a:bodyPr>
          <a:lstStyle/>
          <a:p>
            <a:r>
              <a:rPr lang="en-IE" dirty="0"/>
              <a:t>Needs and Wants of Stakeholders at Different Stages of Business Development</a:t>
            </a:r>
          </a:p>
        </p:txBody>
      </p:sp>
      <p:sp>
        <p:nvSpPr>
          <p:cNvPr id="3" name="Text Placeholder 2">
            <a:extLst>
              <a:ext uri="{FF2B5EF4-FFF2-40B4-BE49-F238E27FC236}">
                <a16:creationId xmlns:a16="http://schemas.microsoft.com/office/drawing/2014/main" id="{BFD84B75-E4D3-89ED-6127-B1C036C20513}"/>
              </a:ext>
            </a:extLst>
          </p:cNvPr>
          <p:cNvSpPr>
            <a:spLocks noGrp="1"/>
          </p:cNvSpPr>
          <p:nvPr>
            <p:ph type="body" idx="1"/>
          </p:nvPr>
        </p:nvSpPr>
        <p:spPr>
          <a:xfrm>
            <a:off x="311700" y="1476031"/>
            <a:ext cx="8520600" cy="3408203"/>
          </a:xfrm>
        </p:spPr>
        <p:txBody>
          <a:bodyPr>
            <a:normAutofit/>
          </a:bodyPr>
          <a:lstStyle/>
          <a:p>
            <a:pPr marL="114300" indent="0">
              <a:buNone/>
            </a:pPr>
            <a:r>
              <a:rPr lang="en-GB" sz="2200" b="1" dirty="0">
                <a:solidFill>
                  <a:srgbClr val="002060"/>
                </a:solidFill>
                <a:latin typeface="+mj-lt"/>
              </a:rPr>
              <a:t>Start-up stage</a:t>
            </a:r>
          </a:p>
          <a:p>
            <a:pPr marL="114300" indent="0">
              <a:buNone/>
            </a:pPr>
            <a:r>
              <a:rPr lang="en-GB" sz="1700" dirty="0"/>
              <a:t>Establishing the business, securing financing, </a:t>
            </a:r>
          </a:p>
          <a:p>
            <a:pPr marL="114300" indent="0">
              <a:buNone/>
            </a:pPr>
            <a:r>
              <a:rPr lang="en-GB" sz="1700" dirty="0"/>
              <a:t>creating brand or product awareness.</a:t>
            </a:r>
          </a:p>
          <a:p>
            <a:pPr marL="114300" indent="0">
              <a:buNone/>
            </a:pPr>
            <a:endParaRPr lang="en-GB" sz="1700" dirty="0"/>
          </a:p>
          <a:p>
            <a:r>
              <a:rPr lang="en-GB" sz="1700" b="1" dirty="0"/>
              <a:t>Entrepreneurs: </a:t>
            </a:r>
            <a:r>
              <a:rPr lang="en-GB" sz="1700" b="1" dirty="0">
                <a:solidFill>
                  <a:srgbClr val="379F9A"/>
                </a:solidFill>
              </a:rPr>
              <a:t>need</a:t>
            </a:r>
            <a:r>
              <a:rPr lang="en-GB" sz="1700" dirty="0"/>
              <a:t> capital, business plan, </a:t>
            </a:r>
            <a:br>
              <a:rPr lang="en-GB" sz="1700" dirty="0"/>
            </a:br>
            <a:r>
              <a:rPr lang="en-GB" sz="1700" dirty="0"/>
              <a:t>market research; </a:t>
            </a:r>
            <a:r>
              <a:rPr lang="en-GB" sz="1700" b="1" dirty="0">
                <a:solidFill>
                  <a:srgbClr val="379F9A"/>
                </a:solidFill>
              </a:rPr>
              <a:t>want</a:t>
            </a:r>
            <a:r>
              <a:rPr lang="en-GB" sz="1700" dirty="0"/>
              <a:t> growth potential, support and advice. </a:t>
            </a:r>
          </a:p>
          <a:p>
            <a:r>
              <a:rPr lang="en-GB" sz="1700" b="1" dirty="0"/>
              <a:t>Employees:</a:t>
            </a:r>
            <a:r>
              <a:rPr lang="en-GB" sz="1700" dirty="0"/>
              <a:t> </a:t>
            </a:r>
            <a:r>
              <a:rPr lang="en-GB" sz="1700" b="1" dirty="0">
                <a:solidFill>
                  <a:srgbClr val="379F9A"/>
                </a:solidFill>
              </a:rPr>
              <a:t>need</a:t>
            </a:r>
            <a:r>
              <a:rPr lang="en-GB" sz="1700" dirty="0"/>
              <a:t> clear roles, fair compensation; </a:t>
            </a:r>
            <a:r>
              <a:rPr lang="en-GB" sz="1700" b="1" dirty="0">
                <a:solidFill>
                  <a:srgbClr val="379F9A"/>
                </a:solidFill>
              </a:rPr>
              <a:t>want</a:t>
            </a:r>
            <a:r>
              <a:rPr lang="en-GB" sz="1700" dirty="0"/>
              <a:t> career growth. </a:t>
            </a:r>
          </a:p>
          <a:p>
            <a:r>
              <a:rPr lang="en-GB" sz="1700" b="1" dirty="0"/>
              <a:t>Investors:</a:t>
            </a:r>
            <a:r>
              <a:rPr lang="en-GB" sz="1700" dirty="0"/>
              <a:t> </a:t>
            </a:r>
            <a:r>
              <a:rPr lang="en-GB" sz="1700" b="1" dirty="0">
                <a:solidFill>
                  <a:srgbClr val="379F9A"/>
                </a:solidFill>
              </a:rPr>
              <a:t>need</a:t>
            </a:r>
            <a:r>
              <a:rPr lang="en-GB" sz="1700" dirty="0"/>
              <a:t> potential for return on investment, strong business plan; </a:t>
            </a:r>
            <a:r>
              <a:rPr lang="en-GB" sz="1700" b="1" dirty="0">
                <a:solidFill>
                  <a:srgbClr val="379F9A"/>
                </a:solidFill>
              </a:rPr>
              <a:t>want</a:t>
            </a:r>
            <a:r>
              <a:rPr lang="en-GB" sz="1700" dirty="0"/>
              <a:t> high returns. </a:t>
            </a:r>
          </a:p>
          <a:p>
            <a:r>
              <a:rPr lang="en-GB" sz="1700" b="1" dirty="0"/>
              <a:t>Consumers: </a:t>
            </a:r>
            <a:r>
              <a:rPr lang="en-GB" sz="1700" b="1" dirty="0">
                <a:solidFill>
                  <a:srgbClr val="379F9A"/>
                </a:solidFill>
              </a:rPr>
              <a:t>need</a:t>
            </a:r>
            <a:r>
              <a:rPr lang="en-GB" sz="1700" dirty="0"/>
              <a:t> quality product/service, innovation; </a:t>
            </a:r>
            <a:r>
              <a:rPr lang="en-GB" sz="1700" b="1" dirty="0">
                <a:solidFill>
                  <a:srgbClr val="379F9A"/>
                </a:solidFill>
              </a:rPr>
              <a:t>want</a:t>
            </a:r>
            <a:r>
              <a:rPr lang="en-GB" sz="1700" dirty="0"/>
              <a:t> low prices.</a:t>
            </a:r>
          </a:p>
        </p:txBody>
      </p:sp>
      <p:pic>
        <p:nvPicPr>
          <p:cNvPr id="5" name="Picture 4" descr="A group of people around a table&#10;&#10;AI-generated content may be incorrect.">
            <a:extLst>
              <a:ext uri="{FF2B5EF4-FFF2-40B4-BE49-F238E27FC236}">
                <a16:creationId xmlns:a16="http://schemas.microsoft.com/office/drawing/2014/main" id="{BF6B0FE9-AED0-09B2-05E5-3B6511E7A4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06815" y="1454149"/>
            <a:ext cx="2245809" cy="1497206"/>
          </a:xfrm>
          <a:prstGeom prst="rect">
            <a:avLst/>
          </a:prstGeom>
        </p:spPr>
      </p:pic>
    </p:spTree>
    <p:extLst>
      <p:ext uri="{BB962C8B-B14F-4D97-AF65-F5344CB8AC3E}">
        <p14:creationId xmlns:p14="http://schemas.microsoft.com/office/powerpoint/2010/main" val="4117872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B1F4-85B7-7C92-6A9F-052619E5B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D10C6-D538-3627-DCDB-046982A143A8}"/>
              </a:ext>
            </a:extLst>
          </p:cNvPr>
          <p:cNvSpPr>
            <a:spLocks noGrp="1"/>
          </p:cNvSpPr>
          <p:nvPr>
            <p:ph type="title"/>
          </p:nvPr>
        </p:nvSpPr>
        <p:spPr>
          <a:xfrm>
            <a:off x="311192" y="787813"/>
            <a:ext cx="8520600" cy="733500"/>
          </a:xfrm>
        </p:spPr>
        <p:txBody>
          <a:bodyPr>
            <a:normAutofit fontScale="90000"/>
          </a:bodyPr>
          <a:lstStyle/>
          <a:p>
            <a:r>
              <a:rPr lang="en-IE" dirty="0"/>
              <a:t>Needs and Wants of Stakeholders at Different Stages of Business Development</a:t>
            </a:r>
          </a:p>
        </p:txBody>
      </p:sp>
      <p:sp>
        <p:nvSpPr>
          <p:cNvPr id="3" name="Text Placeholder 2">
            <a:extLst>
              <a:ext uri="{FF2B5EF4-FFF2-40B4-BE49-F238E27FC236}">
                <a16:creationId xmlns:a16="http://schemas.microsoft.com/office/drawing/2014/main" id="{FAA5F37C-5340-629F-3428-F2C596E6BC4D}"/>
              </a:ext>
            </a:extLst>
          </p:cNvPr>
          <p:cNvSpPr>
            <a:spLocks noGrp="1"/>
          </p:cNvSpPr>
          <p:nvPr>
            <p:ph type="body" idx="1"/>
          </p:nvPr>
        </p:nvSpPr>
        <p:spPr>
          <a:xfrm>
            <a:off x="311700" y="1476031"/>
            <a:ext cx="8520600" cy="3408203"/>
          </a:xfrm>
        </p:spPr>
        <p:txBody>
          <a:bodyPr>
            <a:normAutofit/>
          </a:bodyPr>
          <a:lstStyle/>
          <a:p>
            <a:pPr marL="114300" indent="0">
              <a:buNone/>
            </a:pPr>
            <a:r>
              <a:rPr lang="en-GB" sz="2200" b="1" dirty="0">
                <a:solidFill>
                  <a:srgbClr val="002060"/>
                </a:solidFill>
                <a:latin typeface="+mj-lt"/>
              </a:rPr>
              <a:t>Growth stage</a:t>
            </a:r>
          </a:p>
          <a:p>
            <a:pPr marL="114300" indent="0">
              <a:buNone/>
            </a:pPr>
            <a:r>
              <a:rPr lang="en-GB" sz="1700" dirty="0"/>
              <a:t>Scaling operations/market, increasing customer base.</a:t>
            </a:r>
          </a:p>
          <a:p>
            <a:pPr marL="114300" indent="0">
              <a:buNone/>
            </a:pPr>
            <a:endParaRPr lang="en-GB" sz="1700" dirty="0"/>
          </a:p>
          <a:p>
            <a:r>
              <a:rPr lang="en-GB" sz="1700" b="1" dirty="0"/>
              <a:t>Entrepreneurs: </a:t>
            </a:r>
            <a:r>
              <a:rPr lang="en-GB" sz="1700" b="1" dirty="0">
                <a:solidFill>
                  <a:srgbClr val="379F9A"/>
                </a:solidFill>
              </a:rPr>
              <a:t>need</a:t>
            </a:r>
            <a:r>
              <a:rPr lang="en-GB" sz="1700" dirty="0"/>
              <a:t> skilled workforce, finance; </a:t>
            </a:r>
            <a:br>
              <a:rPr lang="en-GB" sz="1700" dirty="0"/>
            </a:br>
            <a:r>
              <a:rPr lang="en-GB" sz="1700" b="1" dirty="0">
                <a:solidFill>
                  <a:srgbClr val="379F9A"/>
                </a:solidFill>
              </a:rPr>
              <a:t>want</a:t>
            </a:r>
            <a:r>
              <a:rPr lang="en-GB" sz="1700" dirty="0"/>
              <a:t> market expansion, profitability, support and advice. </a:t>
            </a:r>
          </a:p>
          <a:p>
            <a:r>
              <a:rPr lang="en-GB" sz="1700" b="1" dirty="0"/>
              <a:t>Employees:</a:t>
            </a:r>
            <a:r>
              <a:rPr lang="en-GB" sz="1700" dirty="0"/>
              <a:t> </a:t>
            </a:r>
            <a:r>
              <a:rPr lang="en-GB" sz="1700" b="1" dirty="0">
                <a:solidFill>
                  <a:srgbClr val="379F9A"/>
                </a:solidFill>
              </a:rPr>
              <a:t>need</a:t>
            </a:r>
            <a:r>
              <a:rPr lang="en-GB" sz="1700" dirty="0"/>
              <a:t> skill development, job security; </a:t>
            </a:r>
            <a:r>
              <a:rPr lang="en-GB" sz="1700" b="1" dirty="0">
                <a:solidFill>
                  <a:srgbClr val="379F9A"/>
                </a:solidFill>
              </a:rPr>
              <a:t>want</a:t>
            </a:r>
            <a:r>
              <a:rPr lang="en-GB" sz="1700" dirty="0"/>
              <a:t> promotions, salary/wage increases, bonuses. </a:t>
            </a:r>
          </a:p>
          <a:p>
            <a:r>
              <a:rPr lang="en-GB" sz="1700" b="1" dirty="0"/>
              <a:t>Investors:</a:t>
            </a:r>
            <a:r>
              <a:rPr lang="en-GB" sz="1700" dirty="0"/>
              <a:t> </a:t>
            </a:r>
            <a:r>
              <a:rPr lang="en-GB" sz="1700" b="1" dirty="0">
                <a:solidFill>
                  <a:srgbClr val="379F9A"/>
                </a:solidFill>
              </a:rPr>
              <a:t>need</a:t>
            </a:r>
            <a:r>
              <a:rPr lang="en-GB" sz="1700" dirty="0"/>
              <a:t> continued return on investment, information; </a:t>
            </a:r>
            <a:r>
              <a:rPr lang="en-GB" sz="1700" b="1" dirty="0">
                <a:solidFill>
                  <a:srgbClr val="379F9A"/>
                </a:solidFill>
              </a:rPr>
              <a:t>want</a:t>
            </a:r>
            <a:r>
              <a:rPr lang="en-GB" sz="1700" dirty="0"/>
              <a:t> increased dividends. </a:t>
            </a:r>
          </a:p>
          <a:p>
            <a:r>
              <a:rPr lang="en-GB" sz="1700" b="1" dirty="0"/>
              <a:t>Consumers: </a:t>
            </a:r>
            <a:r>
              <a:rPr lang="en-GB" sz="1700" b="1" dirty="0">
                <a:solidFill>
                  <a:srgbClr val="379F9A"/>
                </a:solidFill>
              </a:rPr>
              <a:t>need</a:t>
            </a:r>
            <a:r>
              <a:rPr lang="en-GB" sz="1700" dirty="0"/>
              <a:t> consistent quality, customer support; </a:t>
            </a:r>
            <a:r>
              <a:rPr lang="en-GB" sz="1700" b="1" dirty="0">
                <a:solidFill>
                  <a:srgbClr val="379F9A"/>
                </a:solidFill>
              </a:rPr>
              <a:t>want</a:t>
            </a:r>
            <a:r>
              <a:rPr lang="en-GB" sz="1700" dirty="0"/>
              <a:t> new features.</a:t>
            </a:r>
          </a:p>
        </p:txBody>
      </p:sp>
      <p:pic>
        <p:nvPicPr>
          <p:cNvPr id="4" name="Picture 3">
            <a:extLst>
              <a:ext uri="{FF2B5EF4-FFF2-40B4-BE49-F238E27FC236}">
                <a16:creationId xmlns:a16="http://schemas.microsoft.com/office/drawing/2014/main" id="{1C1E5341-887E-3FAC-03DB-A6B8DD644D4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40630" y="1298032"/>
            <a:ext cx="2245809" cy="1497206"/>
          </a:xfrm>
          <a:prstGeom prst="rect">
            <a:avLst/>
          </a:prstGeom>
        </p:spPr>
      </p:pic>
    </p:spTree>
    <p:extLst>
      <p:ext uri="{BB962C8B-B14F-4D97-AF65-F5344CB8AC3E}">
        <p14:creationId xmlns:p14="http://schemas.microsoft.com/office/powerpoint/2010/main" val="250789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D6B90-122D-D4B0-0A16-6166DFA54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BA58E-CE38-D8DA-30B5-CDC818CD1FE2}"/>
              </a:ext>
            </a:extLst>
          </p:cNvPr>
          <p:cNvSpPr>
            <a:spLocks noGrp="1"/>
          </p:cNvSpPr>
          <p:nvPr>
            <p:ph type="title"/>
          </p:nvPr>
        </p:nvSpPr>
        <p:spPr>
          <a:xfrm>
            <a:off x="311192" y="787813"/>
            <a:ext cx="8520600" cy="733500"/>
          </a:xfrm>
        </p:spPr>
        <p:txBody>
          <a:bodyPr>
            <a:normAutofit fontScale="90000"/>
          </a:bodyPr>
          <a:lstStyle/>
          <a:p>
            <a:r>
              <a:rPr lang="en-IE" dirty="0"/>
              <a:t>Needs and Wants of Stakeholders at Different Stages of Business Development</a:t>
            </a:r>
          </a:p>
        </p:txBody>
      </p:sp>
      <p:sp>
        <p:nvSpPr>
          <p:cNvPr id="3" name="Text Placeholder 2">
            <a:extLst>
              <a:ext uri="{FF2B5EF4-FFF2-40B4-BE49-F238E27FC236}">
                <a16:creationId xmlns:a16="http://schemas.microsoft.com/office/drawing/2014/main" id="{840F5E32-48D6-EFDE-3C13-5AE6AC7303C2}"/>
              </a:ext>
            </a:extLst>
          </p:cNvPr>
          <p:cNvSpPr>
            <a:spLocks noGrp="1"/>
          </p:cNvSpPr>
          <p:nvPr>
            <p:ph type="body" idx="1"/>
          </p:nvPr>
        </p:nvSpPr>
        <p:spPr>
          <a:xfrm>
            <a:off x="311700" y="1476031"/>
            <a:ext cx="8520600" cy="3408203"/>
          </a:xfrm>
        </p:spPr>
        <p:txBody>
          <a:bodyPr>
            <a:normAutofit/>
          </a:bodyPr>
          <a:lstStyle/>
          <a:p>
            <a:pPr marL="114300" indent="0">
              <a:buNone/>
            </a:pPr>
            <a:r>
              <a:rPr lang="en-GB" sz="2200" b="1" dirty="0">
                <a:solidFill>
                  <a:srgbClr val="002060"/>
                </a:solidFill>
                <a:latin typeface="+mj-lt"/>
              </a:rPr>
              <a:t>Mature stage</a:t>
            </a:r>
          </a:p>
          <a:p>
            <a:pPr marL="114300" indent="0">
              <a:buNone/>
            </a:pPr>
            <a:r>
              <a:rPr lang="en-GB" sz="1700" dirty="0"/>
              <a:t>Maintaining stability, optimising operations and </a:t>
            </a:r>
            <a:br>
              <a:rPr lang="en-GB" sz="1700" dirty="0"/>
            </a:br>
            <a:r>
              <a:rPr lang="en-GB" sz="1700" dirty="0"/>
              <a:t>maximising profits.</a:t>
            </a:r>
          </a:p>
          <a:p>
            <a:pPr marL="114300" indent="0">
              <a:buNone/>
            </a:pPr>
            <a:endParaRPr lang="en-GB" sz="1700" dirty="0"/>
          </a:p>
          <a:p>
            <a:r>
              <a:rPr lang="en-GB" sz="1700" b="1" dirty="0"/>
              <a:t>Entrepreneurs: </a:t>
            </a:r>
            <a:r>
              <a:rPr lang="en-GB" sz="1700" b="1" dirty="0">
                <a:solidFill>
                  <a:srgbClr val="379F9A"/>
                </a:solidFill>
              </a:rPr>
              <a:t>need</a:t>
            </a:r>
            <a:r>
              <a:rPr lang="en-GB" sz="1700" dirty="0"/>
              <a:t> operational efficiency, </a:t>
            </a:r>
            <a:br>
              <a:rPr lang="en-GB" sz="1700" dirty="0"/>
            </a:br>
            <a:r>
              <a:rPr lang="en-GB" sz="1700" dirty="0"/>
              <a:t>cost control; </a:t>
            </a:r>
            <a:r>
              <a:rPr lang="en-GB" sz="1700" b="1" dirty="0">
                <a:solidFill>
                  <a:srgbClr val="379F9A"/>
                </a:solidFill>
              </a:rPr>
              <a:t>want</a:t>
            </a:r>
            <a:r>
              <a:rPr lang="en-GB" sz="1700" dirty="0"/>
              <a:t> market dominance, sustained revenue. </a:t>
            </a:r>
          </a:p>
          <a:p>
            <a:r>
              <a:rPr lang="en-GB" sz="1700" b="1" dirty="0"/>
              <a:t>Employees:</a:t>
            </a:r>
            <a:r>
              <a:rPr lang="en-GB" sz="1700" dirty="0"/>
              <a:t> </a:t>
            </a:r>
            <a:r>
              <a:rPr lang="en-GB" sz="1700" b="1" dirty="0">
                <a:solidFill>
                  <a:srgbClr val="379F9A"/>
                </a:solidFill>
              </a:rPr>
              <a:t>need</a:t>
            </a:r>
            <a:r>
              <a:rPr lang="en-GB" sz="1700" dirty="0"/>
              <a:t> fair compensation; </a:t>
            </a:r>
            <a:r>
              <a:rPr lang="en-GB" sz="1700" b="1" dirty="0">
                <a:solidFill>
                  <a:srgbClr val="379F9A"/>
                </a:solidFill>
              </a:rPr>
              <a:t>want</a:t>
            </a:r>
            <a:r>
              <a:rPr lang="en-GB" sz="1700" dirty="0"/>
              <a:t> job satisfaction, promotions. </a:t>
            </a:r>
          </a:p>
          <a:p>
            <a:r>
              <a:rPr lang="en-GB" sz="1700" b="1" dirty="0"/>
              <a:t>Investors:</a:t>
            </a:r>
            <a:r>
              <a:rPr lang="en-GB" sz="1700" dirty="0"/>
              <a:t> </a:t>
            </a:r>
            <a:r>
              <a:rPr lang="en-GB" sz="1700" b="1" dirty="0">
                <a:solidFill>
                  <a:srgbClr val="379F9A"/>
                </a:solidFill>
              </a:rPr>
              <a:t>need</a:t>
            </a:r>
            <a:r>
              <a:rPr lang="en-GB" sz="1700" dirty="0"/>
              <a:t> stable returns, transparency; </a:t>
            </a:r>
            <a:r>
              <a:rPr lang="en-GB" sz="1700" b="1" dirty="0">
                <a:solidFill>
                  <a:srgbClr val="379F9A"/>
                </a:solidFill>
              </a:rPr>
              <a:t>want</a:t>
            </a:r>
            <a:r>
              <a:rPr lang="en-GB" sz="1700" dirty="0"/>
              <a:t> high dividends. </a:t>
            </a:r>
          </a:p>
          <a:p>
            <a:r>
              <a:rPr lang="en-GB" sz="1700" b="1" dirty="0"/>
              <a:t>Consumers: </a:t>
            </a:r>
            <a:r>
              <a:rPr lang="en-GB" sz="1700" b="1" dirty="0">
                <a:solidFill>
                  <a:srgbClr val="379F9A"/>
                </a:solidFill>
              </a:rPr>
              <a:t>need</a:t>
            </a:r>
            <a:r>
              <a:rPr lang="en-GB" sz="1700" dirty="0"/>
              <a:t> reliable service; </a:t>
            </a:r>
            <a:r>
              <a:rPr lang="en-GB" sz="1700" b="1" dirty="0">
                <a:solidFill>
                  <a:srgbClr val="379F9A"/>
                </a:solidFill>
              </a:rPr>
              <a:t>want</a:t>
            </a:r>
            <a:r>
              <a:rPr lang="en-GB" sz="1700" dirty="0"/>
              <a:t> loyalty rewards.</a:t>
            </a:r>
          </a:p>
        </p:txBody>
      </p:sp>
      <p:pic>
        <p:nvPicPr>
          <p:cNvPr id="4" name="Picture 3">
            <a:extLst>
              <a:ext uri="{FF2B5EF4-FFF2-40B4-BE49-F238E27FC236}">
                <a16:creationId xmlns:a16="http://schemas.microsoft.com/office/drawing/2014/main" id="{5B1EDB32-D7C4-374C-44EE-834126F7A00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9118" y="1364939"/>
            <a:ext cx="2245809" cy="1497206"/>
          </a:xfrm>
          <a:prstGeom prst="rect">
            <a:avLst/>
          </a:prstGeom>
        </p:spPr>
      </p:pic>
    </p:spTree>
    <p:extLst>
      <p:ext uri="{BB962C8B-B14F-4D97-AF65-F5344CB8AC3E}">
        <p14:creationId xmlns:p14="http://schemas.microsoft.com/office/powerpoint/2010/main" val="700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93CD-78D3-EE4D-446E-DF84D29D8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7FA43-D47A-462D-43D3-DC13F4D8D1BA}"/>
              </a:ext>
            </a:extLst>
          </p:cNvPr>
          <p:cNvSpPr>
            <a:spLocks noGrp="1"/>
          </p:cNvSpPr>
          <p:nvPr>
            <p:ph type="title"/>
          </p:nvPr>
        </p:nvSpPr>
        <p:spPr>
          <a:xfrm>
            <a:off x="311192" y="787813"/>
            <a:ext cx="8520600" cy="733500"/>
          </a:xfrm>
        </p:spPr>
        <p:txBody>
          <a:bodyPr>
            <a:normAutofit fontScale="90000"/>
          </a:bodyPr>
          <a:lstStyle/>
          <a:p>
            <a:r>
              <a:rPr lang="en-IE" dirty="0"/>
              <a:t>Needs and Wants of Stakeholders at Different Stages of Business Development</a:t>
            </a:r>
          </a:p>
        </p:txBody>
      </p:sp>
      <p:sp>
        <p:nvSpPr>
          <p:cNvPr id="3" name="Text Placeholder 2">
            <a:extLst>
              <a:ext uri="{FF2B5EF4-FFF2-40B4-BE49-F238E27FC236}">
                <a16:creationId xmlns:a16="http://schemas.microsoft.com/office/drawing/2014/main" id="{B8EA1143-0E5D-62C1-D1C7-D7D7EE032E17}"/>
              </a:ext>
            </a:extLst>
          </p:cNvPr>
          <p:cNvSpPr>
            <a:spLocks noGrp="1"/>
          </p:cNvSpPr>
          <p:nvPr>
            <p:ph type="body" idx="1"/>
          </p:nvPr>
        </p:nvSpPr>
        <p:spPr>
          <a:xfrm>
            <a:off x="311700" y="1476031"/>
            <a:ext cx="8520600" cy="3408203"/>
          </a:xfrm>
        </p:spPr>
        <p:txBody>
          <a:bodyPr>
            <a:normAutofit fontScale="92500"/>
          </a:bodyPr>
          <a:lstStyle/>
          <a:p>
            <a:pPr marL="114300" indent="0">
              <a:buNone/>
            </a:pPr>
            <a:r>
              <a:rPr lang="en-GB" sz="2200" b="1" dirty="0">
                <a:solidFill>
                  <a:srgbClr val="002060"/>
                </a:solidFill>
                <a:latin typeface="+mj-lt"/>
              </a:rPr>
              <a:t>Renewal/Exit stage</a:t>
            </a:r>
          </a:p>
          <a:p>
            <a:pPr marL="114300" indent="0">
              <a:buNone/>
            </a:pPr>
            <a:r>
              <a:rPr lang="en-GB" dirty="0"/>
              <a:t>Revitalising the business to stay relevant, or exiting </a:t>
            </a:r>
          </a:p>
          <a:p>
            <a:pPr marL="114300" indent="0">
              <a:buNone/>
            </a:pPr>
            <a:r>
              <a:rPr lang="en-GB" dirty="0"/>
              <a:t>the business through a sale or a merger.</a:t>
            </a:r>
          </a:p>
          <a:p>
            <a:pPr marL="114300" indent="0">
              <a:buNone/>
            </a:pPr>
            <a:endParaRPr lang="en-GB" dirty="0"/>
          </a:p>
          <a:p>
            <a:r>
              <a:rPr lang="en-GB" b="1" dirty="0"/>
              <a:t>Entrepreneurs: </a:t>
            </a:r>
            <a:r>
              <a:rPr lang="en-GB" b="1" dirty="0">
                <a:solidFill>
                  <a:srgbClr val="379F9A"/>
                </a:solidFill>
              </a:rPr>
              <a:t>need</a:t>
            </a:r>
            <a:r>
              <a:rPr lang="en-GB" dirty="0"/>
              <a:t> succession planning, </a:t>
            </a:r>
            <a:br>
              <a:rPr lang="en-GB" dirty="0"/>
            </a:br>
            <a:r>
              <a:rPr lang="en-GB" dirty="0"/>
              <a:t>exit strategy; </a:t>
            </a:r>
            <a:r>
              <a:rPr lang="en-GB" b="1" dirty="0">
                <a:solidFill>
                  <a:srgbClr val="379F9A"/>
                </a:solidFill>
              </a:rPr>
              <a:t>want</a:t>
            </a:r>
            <a:r>
              <a:rPr lang="en-GB" dirty="0"/>
              <a:t> legacy preservation. </a:t>
            </a:r>
          </a:p>
          <a:p>
            <a:r>
              <a:rPr lang="en-GB" b="1" dirty="0"/>
              <a:t>Employees:</a:t>
            </a:r>
            <a:r>
              <a:rPr lang="en-GB" dirty="0"/>
              <a:t> </a:t>
            </a:r>
            <a:r>
              <a:rPr lang="en-GB" b="1" dirty="0">
                <a:solidFill>
                  <a:srgbClr val="379F9A"/>
                </a:solidFill>
              </a:rPr>
              <a:t>need</a:t>
            </a:r>
            <a:r>
              <a:rPr lang="en-GB" dirty="0"/>
              <a:t> clarity on future; </a:t>
            </a:r>
            <a:r>
              <a:rPr lang="en-GB" b="1" dirty="0">
                <a:solidFill>
                  <a:srgbClr val="379F9A"/>
                </a:solidFill>
              </a:rPr>
              <a:t>want</a:t>
            </a:r>
            <a:r>
              <a:rPr lang="en-GB" dirty="0"/>
              <a:t> retention packages, new opportunities.  </a:t>
            </a:r>
          </a:p>
          <a:p>
            <a:r>
              <a:rPr lang="en-GB" b="1" dirty="0"/>
              <a:t>Investors:</a:t>
            </a:r>
            <a:r>
              <a:rPr lang="en-GB" dirty="0"/>
              <a:t> </a:t>
            </a:r>
            <a:r>
              <a:rPr lang="en-GB" b="1" dirty="0">
                <a:solidFill>
                  <a:srgbClr val="379F9A"/>
                </a:solidFill>
              </a:rPr>
              <a:t>need</a:t>
            </a:r>
            <a:r>
              <a:rPr lang="en-GB" dirty="0"/>
              <a:t> clarity on returns, exit options; </a:t>
            </a:r>
            <a:r>
              <a:rPr lang="en-GB" b="1" dirty="0">
                <a:solidFill>
                  <a:srgbClr val="379F9A"/>
                </a:solidFill>
              </a:rPr>
              <a:t>want</a:t>
            </a:r>
            <a:r>
              <a:rPr lang="en-GB" dirty="0"/>
              <a:t> optimal exit valuation, smooth transition. </a:t>
            </a:r>
          </a:p>
          <a:p>
            <a:r>
              <a:rPr lang="en-GB" b="1" dirty="0"/>
              <a:t>Consumers: </a:t>
            </a:r>
            <a:r>
              <a:rPr lang="en-GB" b="1" dirty="0">
                <a:solidFill>
                  <a:srgbClr val="379F9A"/>
                </a:solidFill>
              </a:rPr>
              <a:t>need</a:t>
            </a:r>
            <a:r>
              <a:rPr lang="en-GB" dirty="0"/>
              <a:t> service continuity, communication; </a:t>
            </a:r>
            <a:r>
              <a:rPr lang="en-GB" b="1" dirty="0">
                <a:solidFill>
                  <a:srgbClr val="379F9A"/>
                </a:solidFill>
              </a:rPr>
              <a:t>want</a:t>
            </a:r>
            <a:r>
              <a:rPr lang="en-GB" dirty="0"/>
              <a:t> reassurance.</a:t>
            </a:r>
          </a:p>
        </p:txBody>
      </p:sp>
      <p:pic>
        <p:nvPicPr>
          <p:cNvPr id="4" name="Picture 3">
            <a:extLst>
              <a:ext uri="{FF2B5EF4-FFF2-40B4-BE49-F238E27FC236}">
                <a16:creationId xmlns:a16="http://schemas.microsoft.com/office/drawing/2014/main" id="{FA1753C5-B567-EF86-3403-894C14F5C8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9214" y="1364939"/>
            <a:ext cx="2245616" cy="1497206"/>
          </a:xfrm>
          <a:prstGeom prst="rect">
            <a:avLst/>
          </a:prstGeom>
        </p:spPr>
      </p:pic>
    </p:spTree>
    <p:extLst>
      <p:ext uri="{BB962C8B-B14F-4D97-AF65-F5344CB8AC3E}">
        <p14:creationId xmlns:p14="http://schemas.microsoft.com/office/powerpoint/2010/main" val="298636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3" name="Picture 2">
            <a:extLst>
              <a:ext uri="{FF2B5EF4-FFF2-40B4-BE49-F238E27FC236}">
                <a16:creationId xmlns:a16="http://schemas.microsoft.com/office/drawing/2014/main" id="{D39E8C6B-D40E-3E9B-B5CE-94393FCA48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477" y="1024453"/>
            <a:ext cx="8326602" cy="34286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B252-8078-2743-3B51-8A863A5F9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A9B35-1042-8FB3-75F3-F1E0B550B69F}"/>
              </a:ext>
            </a:extLst>
          </p:cNvPr>
          <p:cNvSpPr>
            <a:spLocks noGrp="1"/>
          </p:cNvSpPr>
          <p:nvPr>
            <p:ph type="title"/>
          </p:nvPr>
        </p:nvSpPr>
        <p:spPr/>
        <p:txBody>
          <a:bodyPr>
            <a:normAutofit fontScale="90000"/>
          </a:bodyPr>
          <a:lstStyle/>
          <a:p>
            <a:r>
              <a:rPr lang="en-IE" dirty="0"/>
              <a:t>How Changing Objectives Affect Stakeholders</a:t>
            </a:r>
          </a:p>
        </p:txBody>
      </p:sp>
      <p:sp>
        <p:nvSpPr>
          <p:cNvPr id="3" name="Text Placeholder 2">
            <a:extLst>
              <a:ext uri="{FF2B5EF4-FFF2-40B4-BE49-F238E27FC236}">
                <a16:creationId xmlns:a16="http://schemas.microsoft.com/office/drawing/2014/main" id="{540ACAFC-F754-EABF-9656-07CF2699517F}"/>
              </a:ext>
            </a:extLst>
          </p:cNvPr>
          <p:cNvSpPr>
            <a:spLocks noGrp="1"/>
          </p:cNvSpPr>
          <p:nvPr>
            <p:ph type="body" idx="1"/>
          </p:nvPr>
        </p:nvSpPr>
        <p:spPr>
          <a:xfrm>
            <a:off x="311700" y="1476031"/>
            <a:ext cx="8520600" cy="3408203"/>
          </a:xfrm>
        </p:spPr>
        <p:txBody>
          <a:bodyPr>
            <a:normAutofit/>
          </a:bodyPr>
          <a:lstStyle/>
          <a:p>
            <a:pPr marL="114300" indent="0">
              <a:buNone/>
            </a:pPr>
            <a:r>
              <a:rPr lang="en-GB" dirty="0"/>
              <a:t>Changing business objectives can have significant implications for stakeholders.</a:t>
            </a:r>
          </a:p>
          <a:p>
            <a:pPr marL="114300" indent="0">
              <a:buNone/>
            </a:pPr>
            <a:endParaRPr lang="en-GB" dirty="0"/>
          </a:p>
          <a:p>
            <a:pPr marL="114300" indent="0">
              <a:buNone/>
            </a:pPr>
            <a:r>
              <a:rPr lang="en-GB" dirty="0">
                <a:highlight>
                  <a:srgbClr val="D7EAB8"/>
                </a:highlight>
              </a:rPr>
              <a:t>For example, it is essential for companies to consider the potential impacts and risks associated with expansion and to implement strategies to mitigate negative consequences. This may involve detailed planning, effective communication and a commitment to responsible business practices throughout the expansion process.</a:t>
            </a:r>
          </a:p>
        </p:txBody>
      </p:sp>
    </p:spTree>
    <p:extLst>
      <p:ext uri="{BB962C8B-B14F-4D97-AF65-F5344CB8AC3E}">
        <p14:creationId xmlns:p14="http://schemas.microsoft.com/office/powerpoint/2010/main" val="482397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A03DC-3BDA-8AE5-294B-3CC6515C3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A276E-9C86-0AF5-A021-70B7718CD2A0}"/>
              </a:ext>
            </a:extLst>
          </p:cNvPr>
          <p:cNvSpPr>
            <a:spLocks noGrp="1"/>
          </p:cNvSpPr>
          <p:nvPr>
            <p:ph type="title"/>
          </p:nvPr>
        </p:nvSpPr>
        <p:spPr/>
        <p:txBody>
          <a:bodyPr>
            <a:normAutofit fontScale="90000"/>
          </a:bodyPr>
          <a:lstStyle/>
          <a:p>
            <a:r>
              <a:rPr lang="en-IE" dirty="0"/>
              <a:t>How Changing Objectives Affect Stakeholders</a:t>
            </a:r>
          </a:p>
        </p:txBody>
      </p:sp>
      <p:sp>
        <p:nvSpPr>
          <p:cNvPr id="3" name="Text Placeholder 2">
            <a:extLst>
              <a:ext uri="{FF2B5EF4-FFF2-40B4-BE49-F238E27FC236}">
                <a16:creationId xmlns:a16="http://schemas.microsoft.com/office/drawing/2014/main" id="{C132706D-65F0-286E-7757-365636DFFEB4}"/>
              </a:ext>
            </a:extLst>
          </p:cNvPr>
          <p:cNvSpPr>
            <a:spLocks noGrp="1"/>
          </p:cNvSpPr>
          <p:nvPr>
            <p:ph type="body" idx="1"/>
          </p:nvPr>
        </p:nvSpPr>
        <p:spPr>
          <a:xfrm>
            <a:off x="311700" y="1476031"/>
            <a:ext cx="8520600" cy="3408203"/>
          </a:xfrm>
        </p:spPr>
        <p:txBody>
          <a:bodyPr>
            <a:normAutofit/>
          </a:bodyPr>
          <a:lstStyle/>
          <a:p>
            <a:pPr marL="114300" indent="0">
              <a:buNone/>
            </a:pPr>
            <a:r>
              <a:rPr lang="en-GB" dirty="0"/>
              <a:t>The decision to expand operations can have positive and negative impacts on different stakeholders in a business.</a:t>
            </a:r>
          </a:p>
          <a:p>
            <a:pPr marL="114300" indent="0">
              <a:buNone/>
            </a:pPr>
            <a:endParaRPr lang="en-GB" dirty="0"/>
          </a:p>
          <a:p>
            <a:pPr marL="114300" indent="0">
              <a:buNone/>
            </a:pPr>
            <a:r>
              <a:rPr lang="en-GB" sz="2000" b="1" dirty="0">
                <a:solidFill>
                  <a:srgbClr val="002060"/>
                </a:solidFill>
                <a:latin typeface="+mj-lt"/>
              </a:rPr>
              <a:t>Stakeholders</a:t>
            </a:r>
          </a:p>
          <a:p>
            <a:pPr>
              <a:buClr>
                <a:srgbClr val="00B050"/>
              </a:buClr>
              <a:buFont typeface="Wingdings" panose="05000000000000000000" pitchFamily="2" charset="2"/>
              <a:buChar char="ü"/>
            </a:pPr>
            <a:r>
              <a:rPr lang="en-GB" dirty="0"/>
              <a:t>Increased sales revenue can lead to increased profits for the business.</a:t>
            </a:r>
          </a:p>
          <a:p>
            <a:pPr>
              <a:buClr>
                <a:srgbClr val="00B050"/>
              </a:buClr>
              <a:buFont typeface="Wingdings" panose="05000000000000000000" pitchFamily="2" charset="2"/>
              <a:buChar char="ü"/>
            </a:pPr>
            <a:r>
              <a:rPr lang="en-GB" dirty="0"/>
              <a:t>Share value increases.</a:t>
            </a:r>
          </a:p>
          <a:p>
            <a:pPr>
              <a:buClr>
                <a:srgbClr val="00B050"/>
              </a:buClr>
              <a:buFont typeface="Wingdings" panose="05000000000000000000" pitchFamily="2" charset="2"/>
              <a:buChar char="ü"/>
            </a:pPr>
            <a:r>
              <a:rPr lang="en-GB" dirty="0"/>
              <a:t>Potential for higher dividend payouts in the future.</a:t>
            </a:r>
          </a:p>
          <a:p>
            <a:pPr>
              <a:buClr>
                <a:srgbClr val="FF0000"/>
              </a:buClr>
              <a:buFont typeface="Arial" panose="020B0604020202020204" pitchFamily="34" charset="0"/>
              <a:buChar char="x"/>
            </a:pPr>
            <a:r>
              <a:rPr lang="en-GB" dirty="0"/>
              <a:t>Increased financial risks, as expansion costs money.</a:t>
            </a:r>
          </a:p>
        </p:txBody>
      </p:sp>
    </p:spTree>
    <p:extLst>
      <p:ext uri="{BB962C8B-B14F-4D97-AF65-F5344CB8AC3E}">
        <p14:creationId xmlns:p14="http://schemas.microsoft.com/office/powerpoint/2010/main" val="1323027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06C22-E8EA-DB7F-DC58-78384F205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E7A89-802A-1B00-39CF-F939151191FE}"/>
              </a:ext>
            </a:extLst>
          </p:cNvPr>
          <p:cNvSpPr>
            <a:spLocks noGrp="1"/>
          </p:cNvSpPr>
          <p:nvPr>
            <p:ph type="title"/>
          </p:nvPr>
        </p:nvSpPr>
        <p:spPr/>
        <p:txBody>
          <a:bodyPr>
            <a:normAutofit fontScale="90000"/>
          </a:bodyPr>
          <a:lstStyle/>
          <a:p>
            <a:r>
              <a:rPr lang="en-IE" dirty="0"/>
              <a:t>How Changing Objectives Affect Stakeholders</a:t>
            </a:r>
          </a:p>
        </p:txBody>
      </p:sp>
      <p:sp>
        <p:nvSpPr>
          <p:cNvPr id="3" name="Text Placeholder 2">
            <a:extLst>
              <a:ext uri="{FF2B5EF4-FFF2-40B4-BE49-F238E27FC236}">
                <a16:creationId xmlns:a16="http://schemas.microsoft.com/office/drawing/2014/main" id="{74A7C810-6708-A418-D905-708F99823E0B}"/>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Employees</a:t>
            </a:r>
          </a:p>
          <a:p>
            <a:pPr>
              <a:buClr>
                <a:srgbClr val="00B050"/>
              </a:buClr>
              <a:buFont typeface="Wingdings" panose="05000000000000000000" pitchFamily="2" charset="2"/>
              <a:buChar char="ü"/>
            </a:pPr>
            <a:r>
              <a:rPr lang="en-GB" dirty="0"/>
              <a:t>Career advancement opportunities.</a:t>
            </a:r>
          </a:p>
          <a:p>
            <a:pPr>
              <a:buClr>
                <a:srgbClr val="00B050"/>
              </a:buClr>
              <a:buFont typeface="Wingdings" panose="05000000000000000000" pitchFamily="2" charset="2"/>
              <a:buChar char="ü"/>
            </a:pPr>
            <a:r>
              <a:rPr lang="en-GB" dirty="0"/>
              <a:t>Improved job security.</a:t>
            </a:r>
          </a:p>
          <a:p>
            <a:pPr>
              <a:buClr>
                <a:srgbClr val="00B050"/>
              </a:buClr>
              <a:buFont typeface="Wingdings" panose="05000000000000000000" pitchFamily="2" charset="2"/>
              <a:buChar char="ü"/>
            </a:pPr>
            <a:r>
              <a:rPr lang="en-GB" dirty="0"/>
              <a:t>Increased opportunities for training.</a:t>
            </a:r>
          </a:p>
          <a:p>
            <a:pPr>
              <a:buClr>
                <a:srgbClr val="FF0000"/>
              </a:buClr>
              <a:buFont typeface="Arial" panose="020B0604020202020204" pitchFamily="34" charset="0"/>
              <a:buChar char="x"/>
            </a:pPr>
            <a:r>
              <a:rPr lang="en-GB" dirty="0"/>
              <a:t>If the expansion includes rationalisation, it could lead to:</a:t>
            </a:r>
          </a:p>
          <a:p>
            <a:pPr lvl="1">
              <a:buFont typeface="Symbol" panose="05050102010706020507" pitchFamily="18" charset="2"/>
              <a:buChar char=""/>
            </a:pPr>
            <a:r>
              <a:rPr lang="en-GB" sz="1800" dirty="0"/>
              <a:t>redundancies</a:t>
            </a:r>
          </a:p>
          <a:p>
            <a:pPr lvl="1">
              <a:buFont typeface="Symbol" panose="05050102010706020507" pitchFamily="18" charset="2"/>
              <a:buChar char=""/>
            </a:pPr>
            <a:r>
              <a:rPr lang="en-GB" sz="1800" dirty="0"/>
              <a:t>decreased staff morale</a:t>
            </a:r>
          </a:p>
          <a:p>
            <a:pPr lvl="1">
              <a:buFont typeface="Symbol" panose="05050102010706020507" pitchFamily="18" charset="2"/>
              <a:buChar char=""/>
            </a:pPr>
            <a:r>
              <a:rPr lang="en-GB" sz="1800" dirty="0"/>
              <a:t>change in job roles.</a:t>
            </a:r>
          </a:p>
        </p:txBody>
      </p:sp>
    </p:spTree>
    <p:extLst>
      <p:ext uri="{BB962C8B-B14F-4D97-AF65-F5344CB8AC3E}">
        <p14:creationId xmlns:p14="http://schemas.microsoft.com/office/powerpoint/2010/main" val="218974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AFD0-272C-3CCA-4669-C2B49DD65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6BBD9-D25D-DC91-7FAB-79795AF091F4}"/>
              </a:ext>
            </a:extLst>
          </p:cNvPr>
          <p:cNvSpPr>
            <a:spLocks noGrp="1"/>
          </p:cNvSpPr>
          <p:nvPr>
            <p:ph type="title"/>
          </p:nvPr>
        </p:nvSpPr>
        <p:spPr/>
        <p:txBody>
          <a:bodyPr>
            <a:normAutofit fontScale="90000"/>
          </a:bodyPr>
          <a:lstStyle/>
          <a:p>
            <a:r>
              <a:rPr lang="en-IE" dirty="0"/>
              <a:t>How Changing Objectives Affect Stakeholders</a:t>
            </a:r>
          </a:p>
        </p:txBody>
      </p:sp>
      <p:sp>
        <p:nvSpPr>
          <p:cNvPr id="3" name="Text Placeholder 2">
            <a:extLst>
              <a:ext uri="{FF2B5EF4-FFF2-40B4-BE49-F238E27FC236}">
                <a16:creationId xmlns:a16="http://schemas.microsoft.com/office/drawing/2014/main" id="{3C63AA22-EB74-2910-F973-C8F039CA46A0}"/>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Consumers</a:t>
            </a:r>
          </a:p>
          <a:p>
            <a:pPr>
              <a:buClr>
                <a:srgbClr val="00B050"/>
              </a:buClr>
              <a:buFont typeface="Wingdings" panose="05000000000000000000" pitchFamily="2" charset="2"/>
              <a:buChar char="ü"/>
            </a:pPr>
            <a:r>
              <a:rPr lang="en-GB" dirty="0"/>
              <a:t>Increased availability of goods/services.</a:t>
            </a:r>
          </a:p>
          <a:p>
            <a:pPr>
              <a:buClr>
                <a:srgbClr val="00B050"/>
              </a:buClr>
              <a:buFont typeface="Wingdings" panose="05000000000000000000" pitchFamily="2" charset="2"/>
              <a:buChar char="ü"/>
            </a:pPr>
            <a:r>
              <a:rPr lang="en-GB" dirty="0"/>
              <a:t>Increased product portfolio and choice.</a:t>
            </a:r>
          </a:p>
          <a:p>
            <a:pPr>
              <a:buClr>
                <a:srgbClr val="00B050"/>
              </a:buClr>
              <a:buFont typeface="Wingdings" panose="05000000000000000000" pitchFamily="2" charset="2"/>
              <a:buChar char="ü"/>
            </a:pPr>
            <a:r>
              <a:rPr lang="en-GB" dirty="0"/>
              <a:t>Reduction in price due to the business benefitting from economies of scale.</a:t>
            </a:r>
          </a:p>
          <a:p>
            <a:pPr>
              <a:buClr>
                <a:srgbClr val="FF0000"/>
              </a:buClr>
              <a:buFont typeface="Arial" panose="020B0604020202020204" pitchFamily="34" charset="0"/>
              <a:buChar char="x"/>
            </a:pPr>
            <a:r>
              <a:rPr lang="en-GB" dirty="0"/>
              <a:t>Issues with quality control.</a:t>
            </a:r>
          </a:p>
          <a:p>
            <a:pPr>
              <a:buClr>
                <a:srgbClr val="FF0000"/>
              </a:buClr>
              <a:buFont typeface="Arial" panose="020B0604020202020204" pitchFamily="34" charset="0"/>
              <a:buChar char="x"/>
            </a:pPr>
            <a:endParaRPr lang="en-GB" dirty="0"/>
          </a:p>
          <a:p>
            <a:pPr marL="114300" indent="0">
              <a:buNone/>
            </a:pPr>
            <a:r>
              <a:rPr lang="en-GB" sz="2000" b="1" dirty="0">
                <a:solidFill>
                  <a:srgbClr val="002060"/>
                </a:solidFill>
                <a:latin typeface="+mj-lt"/>
              </a:rPr>
              <a:t>Local community</a:t>
            </a:r>
          </a:p>
          <a:p>
            <a:pPr>
              <a:buClr>
                <a:srgbClr val="00B050"/>
              </a:buClr>
              <a:buFont typeface="Wingdings" panose="05000000000000000000" pitchFamily="2" charset="2"/>
              <a:buChar char="ü"/>
            </a:pPr>
            <a:r>
              <a:rPr lang="en-GB" dirty="0"/>
              <a:t>Improves the local economy due to job creation.</a:t>
            </a:r>
          </a:p>
          <a:p>
            <a:pPr>
              <a:buClr>
                <a:srgbClr val="FF0000"/>
              </a:buClr>
              <a:buFont typeface="Arial" panose="020B0604020202020204" pitchFamily="34" charset="0"/>
              <a:buChar char="x"/>
            </a:pPr>
            <a:r>
              <a:rPr lang="en-GB" dirty="0"/>
              <a:t>Environmental concerns of the expansion. </a:t>
            </a:r>
          </a:p>
        </p:txBody>
      </p:sp>
    </p:spTree>
    <p:extLst>
      <p:ext uri="{BB962C8B-B14F-4D97-AF65-F5344CB8AC3E}">
        <p14:creationId xmlns:p14="http://schemas.microsoft.com/office/powerpoint/2010/main" val="2054916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9191-DF09-C221-50D1-F6B68E23B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F54B0-90C7-69C4-5F98-0D8A8C17E8D6}"/>
              </a:ext>
            </a:extLst>
          </p:cNvPr>
          <p:cNvSpPr>
            <a:spLocks noGrp="1"/>
          </p:cNvSpPr>
          <p:nvPr>
            <p:ph type="title"/>
          </p:nvPr>
        </p:nvSpPr>
        <p:spPr/>
        <p:txBody>
          <a:bodyPr>
            <a:normAutofit/>
          </a:bodyPr>
          <a:lstStyle/>
          <a:p>
            <a:r>
              <a:rPr lang="en-IE" dirty="0"/>
              <a:t>Stakeholder Conflict</a:t>
            </a:r>
          </a:p>
        </p:txBody>
      </p:sp>
      <p:sp>
        <p:nvSpPr>
          <p:cNvPr id="3" name="Text Placeholder 2">
            <a:extLst>
              <a:ext uri="{FF2B5EF4-FFF2-40B4-BE49-F238E27FC236}">
                <a16:creationId xmlns:a16="http://schemas.microsoft.com/office/drawing/2014/main" id="{DF560C79-CA51-F5EE-C304-0C312CD96913}"/>
              </a:ext>
            </a:extLst>
          </p:cNvPr>
          <p:cNvSpPr>
            <a:spLocks noGrp="1"/>
          </p:cNvSpPr>
          <p:nvPr>
            <p:ph type="body" idx="1"/>
          </p:nvPr>
        </p:nvSpPr>
        <p:spPr>
          <a:xfrm>
            <a:off x="311700" y="1476031"/>
            <a:ext cx="8520600" cy="3408203"/>
          </a:xfrm>
        </p:spPr>
        <p:txBody>
          <a:bodyPr>
            <a:normAutofit/>
          </a:bodyPr>
          <a:lstStyle/>
          <a:p>
            <a:pPr marL="114300" indent="0">
              <a:buNone/>
            </a:pPr>
            <a:r>
              <a:rPr lang="en-GB" b="1" dirty="0">
                <a:solidFill>
                  <a:srgbClr val="7E36B4"/>
                </a:solidFill>
              </a:rPr>
              <a:t>Stakeholder conflict </a:t>
            </a:r>
            <a:r>
              <a:rPr lang="en-GB" dirty="0"/>
              <a:t>refers to </a:t>
            </a:r>
            <a:r>
              <a:rPr lang="en-GB" u="sng" dirty="0">
                <a:solidFill>
                  <a:srgbClr val="7E36B4"/>
                </a:solidFill>
              </a:rPr>
              <a:t>a situation in which the interests or goals of different stakeholders in an organisation conflict with one another</a:t>
            </a:r>
            <a:r>
              <a:rPr lang="en-GB" dirty="0"/>
              <a:t>.</a:t>
            </a:r>
          </a:p>
          <a:p>
            <a:pPr marL="114300" indent="0">
              <a:buNone/>
            </a:pPr>
            <a:endParaRPr lang="en-GB" dirty="0"/>
          </a:p>
          <a:p>
            <a:pPr marL="114300" indent="0">
              <a:buNone/>
            </a:pPr>
            <a:r>
              <a:rPr lang="en-GB" dirty="0">
                <a:highlight>
                  <a:srgbClr val="D7EAB8"/>
                </a:highlight>
              </a:rPr>
              <a:t>For example, when a business moves production overseas, it may reduce wage bills, lower costs and increase profits, benefitting owners. However, this move may lead to conflicts with existing employees, as some may lose their jobs or have to relocate.</a:t>
            </a:r>
          </a:p>
        </p:txBody>
      </p:sp>
    </p:spTree>
    <p:extLst>
      <p:ext uri="{BB962C8B-B14F-4D97-AF65-F5344CB8AC3E}">
        <p14:creationId xmlns:p14="http://schemas.microsoft.com/office/powerpoint/2010/main" val="4136643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BBB4-0C35-76F7-B8A1-9BA5B1285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0D926-6D93-0F06-B09E-1578C2ABDAA9}"/>
              </a:ext>
            </a:extLst>
          </p:cNvPr>
          <p:cNvSpPr>
            <a:spLocks noGrp="1"/>
          </p:cNvSpPr>
          <p:nvPr>
            <p:ph type="title"/>
          </p:nvPr>
        </p:nvSpPr>
        <p:spPr/>
        <p:txBody>
          <a:bodyPr>
            <a:normAutofit/>
          </a:bodyPr>
          <a:lstStyle/>
          <a:p>
            <a:r>
              <a:rPr lang="en-IE" dirty="0"/>
              <a:t>Stakeholder Conflict</a:t>
            </a:r>
          </a:p>
        </p:txBody>
      </p:sp>
      <p:sp>
        <p:nvSpPr>
          <p:cNvPr id="3" name="Text Placeholder 2">
            <a:extLst>
              <a:ext uri="{FF2B5EF4-FFF2-40B4-BE49-F238E27FC236}">
                <a16:creationId xmlns:a16="http://schemas.microsoft.com/office/drawing/2014/main" id="{2904C4B1-36AD-296F-E853-86AB27543D7F}"/>
              </a:ext>
            </a:extLst>
          </p:cNvPr>
          <p:cNvSpPr>
            <a:spLocks noGrp="1"/>
          </p:cNvSpPr>
          <p:nvPr>
            <p:ph type="body" idx="1"/>
          </p:nvPr>
        </p:nvSpPr>
        <p:spPr>
          <a:xfrm>
            <a:off x="311700" y="1476031"/>
            <a:ext cx="8520600" cy="3408203"/>
          </a:xfrm>
        </p:spPr>
        <p:txBody>
          <a:bodyPr>
            <a:normAutofit/>
          </a:bodyPr>
          <a:lstStyle/>
          <a:p>
            <a:pPr marL="114300" indent="0">
              <a:buNone/>
            </a:pPr>
            <a:r>
              <a:rPr lang="en-GB" dirty="0"/>
              <a:t>The decision to grant a 10% pay rise to employees will have different consequences on different stakeholders in a business.</a:t>
            </a:r>
          </a:p>
          <a:p>
            <a:pPr marL="114300" indent="0">
              <a:buNone/>
            </a:pPr>
            <a:endParaRPr lang="en-GB" dirty="0"/>
          </a:p>
          <a:p>
            <a:pPr marL="114300" indent="0">
              <a:buNone/>
            </a:pPr>
            <a:r>
              <a:rPr lang="en-GB" sz="2000" b="1" dirty="0">
                <a:solidFill>
                  <a:srgbClr val="002060"/>
                </a:solidFill>
                <a:latin typeface="+mj-lt"/>
              </a:rPr>
              <a:t>Shareholders</a:t>
            </a:r>
          </a:p>
          <a:p>
            <a:pPr>
              <a:buClr>
                <a:srgbClr val="FF0000"/>
              </a:buClr>
              <a:buFont typeface="Arial" panose="020B0604020202020204" pitchFamily="34" charset="0"/>
              <a:buChar char="x"/>
            </a:pPr>
            <a:r>
              <a:rPr lang="en-GB" dirty="0"/>
              <a:t>Increased costs.</a:t>
            </a:r>
          </a:p>
          <a:p>
            <a:pPr>
              <a:buClr>
                <a:srgbClr val="FF0000"/>
              </a:buClr>
              <a:buFont typeface="Arial" panose="020B0604020202020204" pitchFamily="34" charset="0"/>
              <a:buChar char="x"/>
            </a:pPr>
            <a:r>
              <a:rPr lang="en-GB" dirty="0"/>
              <a:t>Reduced profits. </a:t>
            </a:r>
          </a:p>
          <a:p>
            <a:pPr>
              <a:buClr>
                <a:srgbClr val="FF0000"/>
              </a:buClr>
              <a:buFont typeface="Arial" panose="020B0604020202020204" pitchFamily="34" charset="0"/>
              <a:buChar char="x"/>
            </a:pPr>
            <a:r>
              <a:rPr lang="en-GB" dirty="0"/>
              <a:t>Possible reduction in dividends. </a:t>
            </a:r>
          </a:p>
        </p:txBody>
      </p:sp>
    </p:spTree>
    <p:extLst>
      <p:ext uri="{BB962C8B-B14F-4D97-AF65-F5344CB8AC3E}">
        <p14:creationId xmlns:p14="http://schemas.microsoft.com/office/powerpoint/2010/main" val="2507371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B103-A3FA-E7D9-9D08-7F72EAF34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F6210-611D-AAD9-F2D4-1A97B13B73BA}"/>
              </a:ext>
            </a:extLst>
          </p:cNvPr>
          <p:cNvSpPr>
            <a:spLocks noGrp="1"/>
          </p:cNvSpPr>
          <p:nvPr>
            <p:ph type="title"/>
          </p:nvPr>
        </p:nvSpPr>
        <p:spPr/>
        <p:txBody>
          <a:bodyPr>
            <a:normAutofit/>
          </a:bodyPr>
          <a:lstStyle/>
          <a:p>
            <a:r>
              <a:rPr lang="en-IE" dirty="0"/>
              <a:t>Stakeholder Conflict</a:t>
            </a:r>
          </a:p>
        </p:txBody>
      </p:sp>
      <p:sp>
        <p:nvSpPr>
          <p:cNvPr id="3" name="Text Placeholder 2">
            <a:extLst>
              <a:ext uri="{FF2B5EF4-FFF2-40B4-BE49-F238E27FC236}">
                <a16:creationId xmlns:a16="http://schemas.microsoft.com/office/drawing/2014/main" id="{0D5DAEEF-D7FF-61E9-2357-907F9D40A3A1}"/>
              </a:ext>
            </a:extLst>
          </p:cNvPr>
          <p:cNvSpPr>
            <a:spLocks noGrp="1"/>
          </p:cNvSpPr>
          <p:nvPr>
            <p:ph type="body" idx="1"/>
          </p:nvPr>
        </p:nvSpPr>
        <p:spPr>
          <a:xfrm>
            <a:off x="311700" y="1476031"/>
            <a:ext cx="8520600" cy="3408203"/>
          </a:xfrm>
        </p:spPr>
        <p:txBody>
          <a:bodyPr>
            <a:normAutofit fontScale="92500" lnSpcReduction="10000"/>
          </a:bodyPr>
          <a:lstStyle/>
          <a:p>
            <a:pPr marL="114300" indent="0">
              <a:buNone/>
            </a:pPr>
            <a:r>
              <a:rPr lang="en-GB" sz="2000" b="1" dirty="0">
                <a:solidFill>
                  <a:srgbClr val="002060"/>
                </a:solidFill>
                <a:latin typeface="+mj-lt"/>
              </a:rPr>
              <a:t>Employees</a:t>
            </a:r>
          </a:p>
          <a:p>
            <a:pPr>
              <a:buClr>
                <a:srgbClr val="00B050"/>
              </a:buClr>
              <a:buFont typeface="Wingdings" panose="05000000000000000000" pitchFamily="2" charset="2"/>
              <a:buChar char="ü"/>
            </a:pPr>
            <a:r>
              <a:rPr lang="en-GB" dirty="0"/>
              <a:t>Higher staff morale.</a:t>
            </a:r>
          </a:p>
          <a:p>
            <a:pPr>
              <a:buClr>
                <a:srgbClr val="00B050"/>
              </a:buClr>
              <a:buFont typeface="Wingdings" panose="05000000000000000000" pitchFamily="2" charset="2"/>
              <a:buChar char="ü"/>
            </a:pPr>
            <a:r>
              <a:rPr lang="en-GB" dirty="0"/>
              <a:t>Higher standard of living.</a:t>
            </a:r>
          </a:p>
          <a:p>
            <a:pPr>
              <a:buClr>
                <a:srgbClr val="FF0000"/>
              </a:buClr>
              <a:buFont typeface="Arial" panose="020B0604020202020204" pitchFamily="34" charset="0"/>
              <a:buChar char="x"/>
            </a:pPr>
            <a:r>
              <a:rPr lang="en-GB" dirty="0"/>
              <a:t>Might cause business to look at cost-reducing measures, such as: </a:t>
            </a:r>
          </a:p>
          <a:p>
            <a:pPr lvl="1">
              <a:buFont typeface="Symbol" panose="05050102010706020507" pitchFamily="18" charset="2"/>
              <a:buChar char=""/>
            </a:pPr>
            <a:r>
              <a:rPr lang="en-GB" sz="1800" dirty="0"/>
              <a:t>reduced labour hours</a:t>
            </a:r>
          </a:p>
          <a:p>
            <a:pPr lvl="1">
              <a:buFont typeface="Symbol" panose="05050102010706020507" pitchFamily="18" charset="2"/>
              <a:buChar char=""/>
            </a:pPr>
            <a:r>
              <a:rPr lang="en-GB" sz="1800" dirty="0"/>
              <a:t>automation</a:t>
            </a:r>
          </a:p>
          <a:p>
            <a:pPr lvl="1">
              <a:buFont typeface="Symbol" panose="05050102010706020507" pitchFamily="18" charset="2"/>
              <a:buChar char=""/>
            </a:pPr>
            <a:r>
              <a:rPr lang="en-GB" sz="1800" dirty="0"/>
              <a:t>redundancies.</a:t>
            </a:r>
          </a:p>
          <a:p>
            <a:pPr marL="596900" lvl="1" indent="0">
              <a:buNone/>
            </a:pPr>
            <a:endParaRPr lang="en-GB" sz="1800" dirty="0"/>
          </a:p>
          <a:p>
            <a:pPr marL="114300" indent="0">
              <a:buNone/>
            </a:pPr>
            <a:r>
              <a:rPr lang="en-GB" sz="2000" b="1" dirty="0">
                <a:solidFill>
                  <a:srgbClr val="002060"/>
                </a:solidFill>
                <a:latin typeface="+mj-lt"/>
              </a:rPr>
              <a:t>Managers</a:t>
            </a:r>
          </a:p>
          <a:p>
            <a:pPr>
              <a:buClr>
                <a:srgbClr val="00B050"/>
              </a:buClr>
              <a:buFont typeface="Wingdings" panose="05000000000000000000" pitchFamily="2" charset="2"/>
              <a:buChar char="ü"/>
            </a:pPr>
            <a:r>
              <a:rPr lang="en-GB" dirty="0"/>
              <a:t>Higher standard of living if given pay rise.</a:t>
            </a:r>
          </a:p>
          <a:p>
            <a:pPr>
              <a:buClr>
                <a:srgbClr val="FF0000"/>
              </a:buClr>
              <a:buFont typeface="Arial" panose="020B0604020202020204" pitchFamily="34" charset="0"/>
              <a:buChar char="x"/>
            </a:pPr>
            <a:r>
              <a:rPr lang="en-GB" dirty="0"/>
              <a:t>Possible demotivation if not given pay rise.</a:t>
            </a:r>
          </a:p>
        </p:txBody>
      </p:sp>
    </p:spTree>
    <p:extLst>
      <p:ext uri="{BB962C8B-B14F-4D97-AF65-F5344CB8AC3E}">
        <p14:creationId xmlns:p14="http://schemas.microsoft.com/office/powerpoint/2010/main" val="2990805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593D-E548-9D96-34F8-A76571D09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11A4-6F38-B229-60B9-F7233BD3B41D}"/>
              </a:ext>
            </a:extLst>
          </p:cNvPr>
          <p:cNvSpPr>
            <a:spLocks noGrp="1"/>
          </p:cNvSpPr>
          <p:nvPr>
            <p:ph type="title"/>
          </p:nvPr>
        </p:nvSpPr>
        <p:spPr/>
        <p:txBody>
          <a:bodyPr>
            <a:normAutofit/>
          </a:bodyPr>
          <a:lstStyle/>
          <a:p>
            <a:r>
              <a:rPr lang="en-IE" dirty="0"/>
              <a:t>Stakeholder Conflict</a:t>
            </a:r>
          </a:p>
        </p:txBody>
      </p:sp>
      <p:sp>
        <p:nvSpPr>
          <p:cNvPr id="3" name="Text Placeholder 2">
            <a:extLst>
              <a:ext uri="{FF2B5EF4-FFF2-40B4-BE49-F238E27FC236}">
                <a16:creationId xmlns:a16="http://schemas.microsoft.com/office/drawing/2014/main" id="{825D4DF2-1F08-E324-CE92-03CFCADA96BA}"/>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Consumers</a:t>
            </a:r>
          </a:p>
          <a:p>
            <a:pPr>
              <a:buClr>
                <a:srgbClr val="00B050"/>
              </a:buClr>
              <a:buFont typeface="Wingdings" panose="05000000000000000000" pitchFamily="2" charset="2"/>
              <a:buChar char="ü"/>
            </a:pPr>
            <a:r>
              <a:rPr lang="en-GB" dirty="0"/>
              <a:t>Better-quality customer service, as staff have good morale.</a:t>
            </a:r>
          </a:p>
          <a:p>
            <a:pPr>
              <a:buClr>
                <a:srgbClr val="FF0000"/>
              </a:buClr>
              <a:buFont typeface="Arial" panose="020B0604020202020204" pitchFamily="34" charset="0"/>
              <a:buChar char="x"/>
            </a:pPr>
            <a:r>
              <a:rPr lang="en-GB" dirty="0"/>
              <a:t>Possible price increases to recoup the increase in costs</a:t>
            </a:r>
            <a:r>
              <a:rPr lang="en-GB" sz="1800" dirty="0"/>
              <a:t>.</a:t>
            </a:r>
          </a:p>
          <a:p>
            <a:pPr>
              <a:buClr>
                <a:srgbClr val="FF0000"/>
              </a:buClr>
              <a:buFont typeface="Arial" panose="020B0604020202020204" pitchFamily="34" charset="0"/>
              <a:buChar char="x"/>
            </a:pPr>
            <a:r>
              <a:rPr lang="en-GB" dirty="0"/>
              <a:t>Possible reduction in product quality, as the business may change suppliers or reduce the quality of raw materials to recoup the cost increase.</a:t>
            </a:r>
            <a:endParaRPr lang="en-GB" sz="1800" dirty="0"/>
          </a:p>
          <a:p>
            <a:pPr marL="596900" lvl="1" indent="0">
              <a:buNone/>
            </a:pPr>
            <a:endParaRPr lang="en-GB" sz="1800" dirty="0"/>
          </a:p>
          <a:p>
            <a:pPr marL="114300" indent="0">
              <a:buNone/>
            </a:pPr>
            <a:r>
              <a:rPr lang="en-GB" sz="2000" b="1" dirty="0">
                <a:solidFill>
                  <a:srgbClr val="002060"/>
                </a:solidFill>
                <a:latin typeface="+mj-lt"/>
              </a:rPr>
              <a:t>Suppliers </a:t>
            </a:r>
            <a:endParaRPr lang="en-GB" dirty="0"/>
          </a:p>
          <a:p>
            <a:pPr>
              <a:buClr>
                <a:srgbClr val="FF0000"/>
              </a:buClr>
              <a:buFont typeface="Arial" panose="020B0604020202020204" pitchFamily="34" charset="0"/>
              <a:buChar char="x"/>
            </a:pPr>
            <a:r>
              <a:rPr lang="en-GB" dirty="0"/>
              <a:t>Pressure to renegotiate prices.</a:t>
            </a:r>
          </a:p>
          <a:p>
            <a:pPr>
              <a:buClr>
                <a:srgbClr val="FF0000"/>
              </a:buClr>
              <a:buFont typeface="Arial" panose="020B0604020202020204" pitchFamily="34" charset="0"/>
              <a:buChar char="x"/>
            </a:pPr>
            <a:r>
              <a:rPr lang="en-GB" dirty="0"/>
              <a:t>Business may change suppliers to avail of those who offer lower prices. </a:t>
            </a:r>
          </a:p>
        </p:txBody>
      </p:sp>
    </p:spTree>
    <p:extLst>
      <p:ext uri="{BB962C8B-B14F-4D97-AF65-F5344CB8AC3E}">
        <p14:creationId xmlns:p14="http://schemas.microsoft.com/office/powerpoint/2010/main" val="567666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BF7EA-9BBE-01E0-06E5-BABDEF76F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B1483-7194-2EB5-97E2-37C995FFD417}"/>
              </a:ext>
            </a:extLst>
          </p:cNvPr>
          <p:cNvSpPr>
            <a:spLocks noGrp="1"/>
          </p:cNvSpPr>
          <p:nvPr>
            <p:ph type="title"/>
          </p:nvPr>
        </p:nvSpPr>
        <p:spPr/>
        <p:txBody>
          <a:bodyPr>
            <a:normAutofit/>
          </a:bodyPr>
          <a:lstStyle/>
          <a:p>
            <a:r>
              <a:rPr lang="en-IE" dirty="0"/>
              <a:t>Stakeholder Conflict</a:t>
            </a:r>
          </a:p>
        </p:txBody>
      </p:sp>
      <p:sp>
        <p:nvSpPr>
          <p:cNvPr id="3" name="Text Placeholder 2">
            <a:extLst>
              <a:ext uri="{FF2B5EF4-FFF2-40B4-BE49-F238E27FC236}">
                <a16:creationId xmlns:a16="http://schemas.microsoft.com/office/drawing/2014/main" id="{E38F8E9F-E6B8-6ADA-BD90-C89C35390F0B}"/>
              </a:ext>
            </a:extLst>
          </p:cNvPr>
          <p:cNvSpPr>
            <a:spLocks noGrp="1"/>
          </p:cNvSpPr>
          <p:nvPr>
            <p:ph type="body" idx="1"/>
          </p:nvPr>
        </p:nvSpPr>
        <p:spPr>
          <a:xfrm>
            <a:off x="311700" y="1476031"/>
            <a:ext cx="8520600" cy="3408203"/>
          </a:xfrm>
        </p:spPr>
        <p:txBody>
          <a:bodyPr>
            <a:normAutofit lnSpcReduction="10000"/>
          </a:bodyPr>
          <a:lstStyle/>
          <a:p>
            <a:pPr marL="114300" indent="0">
              <a:buNone/>
            </a:pPr>
            <a:r>
              <a:rPr lang="en-GB" sz="2000" b="1" dirty="0">
                <a:solidFill>
                  <a:srgbClr val="002060"/>
                </a:solidFill>
                <a:latin typeface="+mj-lt"/>
              </a:rPr>
              <a:t>Local economy</a:t>
            </a:r>
          </a:p>
          <a:p>
            <a:pPr>
              <a:buClr>
                <a:srgbClr val="00B050"/>
              </a:buClr>
              <a:buFont typeface="Wingdings" panose="05000000000000000000" pitchFamily="2" charset="2"/>
              <a:buChar char="ü"/>
            </a:pPr>
            <a:r>
              <a:rPr lang="en-GB" dirty="0"/>
              <a:t>Boost to the local economy from increased spending.</a:t>
            </a:r>
          </a:p>
          <a:p>
            <a:pPr>
              <a:buClr>
                <a:srgbClr val="00B050"/>
              </a:buClr>
              <a:buFont typeface="Wingdings" panose="05000000000000000000" pitchFamily="2" charset="2"/>
              <a:buChar char="ü"/>
            </a:pPr>
            <a:endParaRPr lang="en-GB" sz="1800" dirty="0"/>
          </a:p>
          <a:p>
            <a:pPr marL="114300" indent="0">
              <a:buNone/>
            </a:pPr>
            <a:r>
              <a:rPr lang="en-GB" sz="2000" b="1" dirty="0">
                <a:solidFill>
                  <a:srgbClr val="002060"/>
                </a:solidFill>
                <a:latin typeface="+mj-lt"/>
              </a:rPr>
              <a:t>Trade unions</a:t>
            </a:r>
          </a:p>
          <a:p>
            <a:pPr>
              <a:buClr>
                <a:srgbClr val="00B050"/>
              </a:buClr>
              <a:buFont typeface="Wingdings" panose="05000000000000000000" pitchFamily="2" charset="2"/>
              <a:buChar char="ü"/>
            </a:pPr>
            <a:r>
              <a:rPr lang="en-GB" dirty="0"/>
              <a:t>Validation of their efforts in securing raises for members.</a:t>
            </a:r>
            <a:endParaRPr lang="en-GB" sz="1800" dirty="0"/>
          </a:p>
          <a:p>
            <a:pPr>
              <a:buClr>
                <a:srgbClr val="00B050"/>
              </a:buClr>
              <a:buFont typeface="Wingdings" panose="05000000000000000000" pitchFamily="2" charset="2"/>
              <a:buChar char="ü"/>
            </a:pPr>
            <a:endParaRPr lang="en-GB" sz="1800" dirty="0"/>
          </a:p>
          <a:p>
            <a:pPr marL="114300" indent="0">
              <a:buNone/>
            </a:pPr>
            <a:r>
              <a:rPr lang="en-GB" sz="2000" b="1" dirty="0">
                <a:solidFill>
                  <a:srgbClr val="002060"/>
                </a:solidFill>
                <a:latin typeface="+mj-lt"/>
              </a:rPr>
              <a:t>Government </a:t>
            </a:r>
          </a:p>
          <a:p>
            <a:pPr>
              <a:buClr>
                <a:srgbClr val="00B050"/>
              </a:buClr>
              <a:buFont typeface="Wingdings" panose="05000000000000000000" pitchFamily="2" charset="2"/>
              <a:buChar char="ü"/>
            </a:pPr>
            <a:r>
              <a:rPr lang="en-GB" dirty="0"/>
              <a:t>Increased tax revenue in the form of PAYE (pay as you earn) income tax when employees receive higher incomes.</a:t>
            </a:r>
          </a:p>
          <a:p>
            <a:pPr>
              <a:buClr>
                <a:srgbClr val="FF0000"/>
              </a:buClr>
              <a:buFont typeface="Arial" panose="020B0604020202020204" pitchFamily="34" charset="0"/>
              <a:buChar char="x"/>
            </a:pPr>
            <a:r>
              <a:rPr lang="en-GB" sz="1800" dirty="0"/>
              <a:t>Potential decrease in tax revenue if business profits fall.</a:t>
            </a:r>
          </a:p>
        </p:txBody>
      </p:sp>
    </p:spTree>
    <p:extLst>
      <p:ext uri="{BB962C8B-B14F-4D97-AF65-F5344CB8AC3E}">
        <p14:creationId xmlns:p14="http://schemas.microsoft.com/office/powerpoint/2010/main" val="2583574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10135-36DA-9D4E-48CC-FD0124082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67974-25CC-3A1D-55BA-08DD27E8ACAE}"/>
              </a:ext>
            </a:extLst>
          </p:cNvPr>
          <p:cNvSpPr>
            <a:spLocks noGrp="1"/>
          </p:cNvSpPr>
          <p:nvPr>
            <p:ph type="title"/>
          </p:nvPr>
        </p:nvSpPr>
        <p:spPr/>
        <p:txBody>
          <a:bodyPr>
            <a:normAutofit/>
          </a:bodyPr>
          <a:lstStyle/>
          <a:p>
            <a:r>
              <a:rPr lang="en-IE" b="0" dirty="0">
                <a:solidFill>
                  <a:srgbClr val="00B0F0"/>
                </a:solidFill>
              </a:rPr>
              <a:t>Avoiding stakeholder conflict</a:t>
            </a:r>
          </a:p>
        </p:txBody>
      </p:sp>
      <p:sp>
        <p:nvSpPr>
          <p:cNvPr id="3" name="Text Placeholder 2">
            <a:extLst>
              <a:ext uri="{FF2B5EF4-FFF2-40B4-BE49-F238E27FC236}">
                <a16:creationId xmlns:a16="http://schemas.microsoft.com/office/drawing/2014/main" id="{D8B40A53-5EB6-4F46-4DAA-ADB4C7B79D05}"/>
              </a:ext>
            </a:extLst>
          </p:cNvPr>
          <p:cNvSpPr>
            <a:spLocks noGrp="1"/>
          </p:cNvSpPr>
          <p:nvPr>
            <p:ph type="body" idx="1"/>
          </p:nvPr>
        </p:nvSpPr>
        <p:spPr>
          <a:xfrm>
            <a:off x="311700" y="1476031"/>
            <a:ext cx="8520600" cy="3408203"/>
          </a:xfrm>
        </p:spPr>
        <p:txBody>
          <a:bodyPr>
            <a:normAutofit fontScale="85000" lnSpcReduction="20000"/>
          </a:bodyPr>
          <a:lstStyle/>
          <a:p>
            <a:pPr marL="114300" indent="0">
              <a:buNone/>
            </a:pPr>
            <a:r>
              <a:rPr lang="en-GB" sz="2000" dirty="0"/>
              <a:t>Effectively managing stakeholder relationships is crucial for preventing conflict. </a:t>
            </a:r>
          </a:p>
          <a:p>
            <a:pPr marL="114300" indent="0">
              <a:buNone/>
            </a:pPr>
            <a:endParaRPr lang="en-GB" sz="2000" dirty="0"/>
          </a:p>
          <a:p>
            <a:pPr marL="114300" indent="0">
              <a:buNone/>
            </a:pPr>
            <a:r>
              <a:rPr lang="en-GB" sz="2000" dirty="0"/>
              <a:t>The following strategies can help businesses to avoid potential issues:</a:t>
            </a:r>
          </a:p>
          <a:p>
            <a:r>
              <a:rPr lang="en-GB" sz="2000" b="1" dirty="0"/>
              <a:t>Open communication: </a:t>
            </a:r>
            <a:r>
              <a:rPr lang="en-GB" sz="2000" dirty="0"/>
              <a:t>ensures stakeholders are informed and aligned with business decisions.</a:t>
            </a:r>
          </a:p>
          <a:p>
            <a:r>
              <a:rPr lang="en-GB" sz="2000" b="1" dirty="0"/>
              <a:t>Stakeholder engagement: </a:t>
            </a:r>
            <a:r>
              <a:rPr lang="en-GB" sz="2000" dirty="0"/>
              <a:t>involving stakeholders in decision-making helps to manage expectations and build support. </a:t>
            </a:r>
          </a:p>
          <a:p>
            <a:r>
              <a:rPr lang="en-GB" sz="2000" b="1" dirty="0"/>
              <a:t>Compromise and balance: </a:t>
            </a:r>
            <a:r>
              <a:rPr lang="en-GB" sz="2000" dirty="0"/>
              <a:t>balancing the needs of different stakeholders through compromise is key.</a:t>
            </a:r>
          </a:p>
          <a:p>
            <a:r>
              <a:rPr lang="en-GB" sz="2000" b="1" dirty="0"/>
              <a:t>Social responsibility and ethics: </a:t>
            </a:r>
            <a:r>
              <a:rPr lang="en-GB" sz="2000" dirty="0"/>
              <a:t>adopting ethical practices and demonstrating social responsibility builds trust. </a:t>
            </a:r>
          </a:p>
          <a:p>
            <a:r>
              <a:rPr lang="en-GB" sz="2000" b="1" dirty="0"/>
              <a:t>Stakeholder mapping: </a:t>
            </a:r>
            <a:r>
              <a:rPr lang="en-GB" sz="2000" dirty="0"/>
              <a:t>prioritising engagement strategies and resolving potential issues before they arise.</a:t>
            </a:r>
          </a:p>
          <a:p>
            <a:pPr marL="114300" indent="0">
              <a:buNone/>
            </a:pPr>
            <a:endParaRPr lang="en-GB" sz="2000" dirty="0"/>
          </a:p>
        </p:txBody>
      </p:sp>
    </p:spTree>
    <p:extLst>
      <p:ext uri="{BB962C8B-B14F-4D97-AF65-F5344CB8AC3E}">
        <p14:creationId xmlns:p14="http://schemas.microsoft.com/office/powerpoint/2010/main" val="354595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7846-696A-1567-02B8-11BAE7E1FF77}"/>
              </a:ext>
            </a:extLst>
          </p:cNvPr>
          <p:cNvSpPr>
            <a:spLocks noGrp="1"/>
          </p:cNvSpPr>
          <p:nvPr>
            <p:ph type="title"/>
          </p:nvPr>
        </p:nvSpPr>
        <p:spPr/>
        <p:txBody>
          <a:bodyPr/>
          <a:lstStyle/>
          <a:p>
            <a:r>
              <a:rPr lang="en-IE" dirty="0"/>
              <a:t>Who Are Stakeholders?</a:t>
            </a:r>
          </a:p>
        </p:txBody>
      </p:sp>
      <p:sp>
        <p:nvSpPr>
          <p:cNvPr id="3" name="Text Placeholder 2">
            <a:extLst>
              <a:ext uri="{FF2B5EF4-FFF2-40B4-BE49-F238E27FC236}">
                <a16:creationId xmlns:a16="http://schemas.microsoft.com/office/drawing/2014/main" id="{10BBACE0-14F7-3D95-9356-78EC1EEEA6E3}"/>
              </a:ext>
            </a:extLst>
          </p:cNvPr>
          <p:cNvSpPr>
            <a:spLocks noGrp="1"/>
          </p:cNvSpPr>
          <p:nvPr>
            <p:ph type="body" idx="1"/>
          </p:nvPr>
        </p:nvSpPr>
        <p:spPr/>
        <p:txBody>
          <a:bodyPr/>
          <a:lstStyle/>
          <a:p>
            <a:pPr marL="114300" indent="0">
              <a:buNone/>
            </a:pPr>
            <a:r>
              <a:rPr lang="en-GB" dirty="0"/>
              <a:t>A </a:t>
            </a:r>
            <a:r>
              <a:rPr lang="en-GB" b="1" dirty="0">
                <a:solidFill>
                  <a:srgbClr val="7E36B4"/>
                </a:solidFill>
              </a:rPr>
              <a:t>stakeholder</a:t>
            </a:r>
            <a:r>
              <a:rPr lang="en-GB" dirty="0"/>
              <a:t> is </a:t>
            </a:r>
            <a:r>
              <a:rPr lang="en-GB" u="sng" dirty="0">
                <a:solidFill>
                  <a:srgbClr val="7E36B4"/>
                </a:solidFill>
              </a:rPr>
              <a:t>an individual or a group that has an interest in an organisation and can either affect or be affected by that organisation</a:t>
            </a:r>
            <a:r>
              <a:rPr lang="en-GB" dirty="0"/>
              <a:t>.</a:t>
            </a:r>
          </a:p>
          <a:p>
            <a:pPr marL="114300" indent="0">
              <a:buNone/>
            </a:pPr>
            <a:r>
              <a:rPr lang="en-GB" dirty="0"/>
              <a:t>Every organisation, irrespective of its size, nature, structure and purpose, has stakeholders.</a:t>
            </a:r>
          </a:p>
          <a:p>
            <a:pPr marL="114300" indent="0">
              <a:buNone/>
            </a:pPr>
            <a:endParaRPr lang="en-GB" dirty="0"/>
          </a:p>
          <a:p>
            <a:pPr marL="114300" indent="0">
              <a:buNone/>
            </a:pPr>
            <a:r>
              <a:rPr lang="en-GB" dirty="0"/>
              <a:t>Stakeholders can be either internal or external.</a:t>
            </a:r>
          </a:p>
          <a:p>
            <a:r>
              <a:rPr lang="en-GB" b="1" dirty="0">
                <a:solidFill>
                  <a:srgbClr val="7E36B4"/>
                </a:solidFill>
              </a:rPr>
              <a:t>Internal stakeholders: </a:t>
            </a:r>
            <a:r>
              <a:rPr lang="en-GB" u="sng" dirty="0">
                <a:solidFill>
                  <a:srgbClr val="7E36B4"/>
                </a:solidFill>
              </a:rPr>
              <a:t>individuals and parties within the organisation</a:t>
            </a:r>
            <a:r>
              <a:rPr lang="en-GB" dirty="0"/>
              <a:t>.</a:t>
            </a:r>
          </a:p>
          <a:p>
            <a:r>
              <a:rPr lang="en-GB" b="1" dirty="0">
                <a:solidFill>
                  <a:srgbClr val="7E36B4"/>
                </a:solidFill>
              </a:rPr>
              <a:t>External stakeholders: </a:t>
            </a:r>
            <a:r>
              <a:rPr lang="en-GB" u="sng" dirty="0">
                <a:solidFill>
                  <a:srgbClr val="7E36B4"/>
                </a:solidFill>
              </a:rPr>
              <a:t>do not work within a business, but are affected by its activities</a:t>
            </a:r>
            <a:r>
              <a:rPr lang="en-GB" dirty="0"/>
              <a:t>.</a:t>
            </a:r>
            <a:endParaRPr lang="en-IE" dirty="0"/>
          </a:p>
        </p:txBody>
      </p:sp>
    </p:spTree>
    <p:extLst>
      <p:ext uri="{BB962C8B-B14F-4D97-AF65-F5344CB8AC3E}">
        <p14:creationId xmlns:p14="http://schemas.microsoft.com/office/powerpoint/2010/main" val="3627524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46D99-5F3D-3A7C-5F0F-98D5C6631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D37E0-5BB2-98C3-8745-75DE378E0CF7}"/>
              </a:ext>
            </a:extLst>
          </p:cNvPr>
          <p:cNvSpPr>
            <a:spLocks noGrp="1"/>
          </p:cNvSpPr>
          <p:nvPr>
            <p:ph type="title"/>
          </p:nvPr>
        </p:nvSpPr>
        <p:spPr/>
        <p:txBody>
          <a:bodyPr>
            <a:normAutofit/>
          </a:bodyPr>
          <a:lstStyle/>
          <a:p>
            <a:r>
              <a:rPr lang="en-IE" b="0" dirty="0">
                <a:solidFill>
                  <a:srgbClr val="00B0F0"/>
                </a:solidFill>
              </a:rPr>
              <a:t>Resolving stakeholder conflict</a:t>
            </a:r>
          </a:p>
        </p:txBody>
      </p:sp>
      <p:sp>
        <p:nvSpPr>
          <p:cNvPr id="3" name="Text Placeholder 2">
            <a:extLst>
              <a:ext uri="{FF2B5EF4-FFF2-40B4-BE49-F238E27FC236}">
                <a16:creationId xmlns:a16="http://schemas.microsoft.com/office/drawing/2014/main" id="{394DCC2E-8509-74F1-6219-C173377A0F4D}"/>
              </a:ext>
            </a:extLst>
          </p:cNvPr>
          <p:cNvSpPr>
            <a:spLocks noGrp="1"/>
          </p:cNvSpPr>
          <p:nvPr>
            <p:ph type="body" idx="1"/>
          </p:nvPr>
        </p:nvSpPr>
        <p:spPr>
          <a:xfrm>
            <a:off x="311700" y="1476031"/>
            <a:ext cx="8520600" cy="3408203"/>
          </a:xfrm>
        </p:spPr>
        <p:txBody>
          <a:bodyPr>
            <a:normAutofit lnSpcReduction="10000"/>
          </a:bodyPr>
          <a:lstStyle/>
          <a:p>
            <a:pPr marL="114300" indent="0">
              <a:buNone/>
            </a:pPr>
            <a:r>
              <a:rPr lang="en-GB" sz="2000" dirty="0"/>
              <a:t>It is best to minimise conflict between stakeholders. When conflict does occur, it is important to manage it effectively to avoid negatively impacting the business’s reputation.</a:t>
            </a:r>
          </a:p>
          <a:p>
            <a:pPr marL="114300" indent="0">
              <a:buNone/>
            </a:pPr>
            <a:endParaRPr lang="en-GB" sz="2000" dirty="0"/>
          </a:p>
          <a:p>
            <a:pPr marL="114300" indent="0">
              <a:buNone/>
            </a:pPr>
            <a:r>
              <a:rPr lang="en-GB" sz="2000" dirty="0"/>
              <a:t>There are two approaches to resolving conflict.</a:t>
            </a:r>
          </a:p>
          <a:p>
            <a:pPr marL="571500" indent="-457200">
              <a:buFont typeface="+mj-lt"/>
              <a:buAutoNum type="arabicPeriod"/>
            </a:pPr>
            <a:r>
              <a:rPr lang="en-GB" sz="2000" b="1" dirty="0"/>
              <a:t>Non-legislative approach: </a:t>
            </a:r>
            <a:r>
              <a:rPr lang="en-GB" sz="2000" dirty="0"/>
              <a:t>stakeholders try to solve the conflict by themselves or with the help of others, without the use of legislation or legal agencies.</a:t>
            </a:r>
          </a:p>
          <a:p>
            <a:pPr marL="571500" indent="-457200">
              <a:buFont typeface="+mj-lt"/>
              <a:buAutoNum type="arabicPeriod"/>
            </a:pPr>
            <a:r>
              <a:rPr lang="en-GB" sz="2000" b="1" dirty="0"/>
              <a:t>Legislative approach: </a:t>
            </a:r>
            <a:r>
              <a:rPr lang="en-GB" sz="2000" dirty="0"/>
              <a:t>stakeholders use legislation or legal agencies to resolve the conflict.</a:t>
            </a:r>
          </a:p>
        </p:txBody>
      </p:sp>
    </p:spTree>
    <p:extLst>
      <p:ext uri="{BB962C8B-B14F-4D97-AF65-F5344CB8AC3E}">
        <p14:creationId xmlns:p14="http://schemas.microsoft.com/office/powerpoint/2010/main" val="3657860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3A265-3E02-AC58-0B6B-13C543CFA9A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D8E0CA6-2AAB-03A7-2B90-A1BBBDFDEE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495" y="706246"/>
            <a:ext cx="7457222" cy="3947941"/>
          </a:xfrm>
          <a:prstGeom prst="rect">
            <a:avLst/>
          </a:prstGeom>
        </p:spPr>
      </p:pic>
    </p:spTree>
    <p:extLst>
      <p:ext uri="{BB962C8B-B14F-4D97-AF65-F5344CB8AC3E}">
        <p14:creationId xmlns:p14="http://schemas.microsoft.com/office/powerpoint/2010/main" val="42395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E252C-AA9E-CFBB-89C7-1DBDB591E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B192D-DD25-21B2-6E72-6FB6215493AB}"/>
              </a:ext>
            </a:extLst>
          </p:cNvPr>
          <p:cNvSpPr>
            <a:spLocks noGrp="1"/>
          </p:cNvSpPr>
          <p:nvPr>
            <p:ph type="title"/>
          </p:nvPr>
        </p:nvSpPr>
        <p:spPr/>
        <p:txBody>
          <a:bodyPr>
            <a:normAutofit/>
          </a:bodyPr>
          <a:lstStyle/>
          <a:p>
            <a:r>
              <a:rPr lang="en-IE" dirty="0"/>
              <a:t>1.3 Contract Law</a:t>
            </a:r>
          </a:p>
        </p:txBody>
      </p:sp>
    </p:spTree>
    <p:extLst>
      <p:ext uri="{BB962C8B-B14F-4D97-AF65-F5344CB8AC3E}">
        <p14:creationId xmlns:p14="http://schemas.microsoft.com/office/powerpoint/2010/main" val="3677534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F894A-02DB-7D9C-4A7E-0A5CD8F7EF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668" y="913162"/>
            <a:ext cx="8445191" cy="3420702"/>
          </a:xfrm>
          <a:prstGeom prst="rect">
            <a:avLst/>
          </a:prstGeom>
        </p:spPr>
      </p:pic>
    </p:spTree>
    <p:extLst>
      <p:ext uri="{BB962C8B-B14F-4D97-AF65-F5344CB8AC3E}">
        <p14:creationId xmlns:p14="http://schemas.microsoft.com/office/powerpoint/2010/main" val="1029736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E2D00-DEBB-017E-A36F-78AC2DB836F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18C3B58-F3AE-44C5-809F-189DFEE19C67}"/>
              </a:ext>
            </a:extLst>
          </p:cNvPr>
          <p:cNvSpPr>
            <a:spLocks noGrp="1"/>
          </p:cNvSpPr>
          <p:nvPr>
            <p:ph type="body" idx="1"/>
          </p:nvPr>
        </p:nvSpPr>
        <p:spPr>
          <a:xfrm>
            <a:off x="334002" y="762354"/>
            <a:ext cx="8520600" cy="1549666"/>
          </a:xfrm>
        </p:spPr>
        <p:txBody>
          <a:bodyPr>
            <a:normAutofit/>
          </a:bodyPr>
          <a:lstStyle/>
          <a:p>
            <a:pPr marL="114300" indent="0">
              <a:buNone/>
            </a:pPr>
            <a:r>
              <a:rPr lang="en-GB" dirty="0"/>
              <a:t>Stakeholders use contracts to legally establish deals with each other.</a:t>
            </a:r>
          </a:p>
          <a:p>
            <a:pPr marL="114300" indent="0">
              <a:buNone/>
            </a:pPr>
            <a:endParaRPr lang="en-GB" dirty="0"/>
          </a:p>
          <a:p>
            <a:pPr marL="114300" indent="0">
              <a:buNone/>
            </a:pPr>
            <a:r>
              <a:rPr lang="en-GB" dirty="0"/>
              <a:t>A </a:t>
            </a:r>
            <a:r>
              <a:rPr lang="en-GB" b="1" dirty="0">
                <a:solidFill>
                  <a:srgbClr val="7E36B4"/>
                </a:solidFill>
              </a:rPr>
              <a:t>contract</a:t>
            </a:r>
            <a:r>
              <a:rPr lang="en-GB" dirty="0"/>
              <a:t> is </a:t>
            </a:r>
            <a:r>
              <a:rPr lang="en-GB" u="sng" dirty="0">
                <a:solidFill>
                  <a:srgbClr val="7E36B4"/>
                </a:solidFill>
              </a:rPr>
              <a:t>a legally binding agreement between two or more parties</a:t>
            </a:r>
            <a:r>
              <a:rPr lang="en-GB" dirty="0"/>
              <a:t>, </a:t>
            </a:r>
            <a:r>
              <a:rPr lang="en-GB" dirty="0">
                <a:highlight>
                  <a:srgbClr val="D7EAB8"/>
                </a:highlight>
              </a:rPr>
              <a:t>for example, a contract for the sale of a property</a:t>
            </a:r>
            <a:r>
              <a:rPr lang="en-GB" dirty="0"/>
              <a:t>.</a:t>
            </a:r>
          </a:p>
          <a:p>
            <a:pPr marL="114300" indent="0">
              <a:buNone/>
            </a:pPr>
            <a:endParaRPr lang="en-GB" dirty="0"/>
          </a:p>
        </p:txBody>
      </p:sp>
      <p:pic>
        <p:nvPicPr>
          <p:cNvPr id="7" name="Picture 6" descr="A pen on a paper&#10;&#10;AI-generated content may be incorrect.">
            <a:extLst>
              <a:ext uri="{FF2B5EF4-FFF2-40B4-BE49-F238E27FC236}">
                <a16:creationId xmlns:a16="http://schemas.microsoft.com/office/drawing/2014/main" id="{1D448105-EEEA-D57E-DA0C-126E640E0D7E}"/>
              </a:ext>
            </a:extLst>
          </p:cNvPr>
          <p:cNvPicPr>
            <a:picLocks noChangeAspect="1"/>
          </p:cNvPicPr>
          <p:nvPr/>
        </p:nvPicPr>
        <p:blipFill>
          <a:blip r:embed="rId2" cstate="screen">
            <a:extLst>
              <a:ext uri="{28A0092B-C50C-407E-A947-70E740481C1C}">
                <a14:useLocalDpi xmlns:a14="http://schemas.microsoft.com/office/drawing/2010/main"/>
              </a:ext>
            </a:extLst>
          </a:blip>
          <a:srcRect l="-193"/>
          <a:stretch/>
        </p:blipFill>
        <p:spPr>
          <a:xfrm>
            <a:off x="543391" y="2416097"/>
            <a:ext cx="6913058" cy="2278124"/>
          </a:xfrm>
          <a:prstGeom prst="rect">
            <a:avLst/>
          </a:prstGeom>
        </p:spPr>
      </p:pic>
    </p:spTree>
    <p:extLst>
      <p:ext uri="{BB962C8B-B14F-4D97-AF65-F5344CB8AC3E}">
        <p14:creationId xmlns:p14="http://schemas.microsoft.com/office/powerpoint/2010/main" val="802863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ADAA-C0DC-5029-0442-6ABA82ADC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90435-208F-BAAC-EE15-FDA8C484D91F}"/>
              </a:ext>
            </a:extLst>
          </p:cNvPr>
          <p:cNvSpPr>
            <a:spLocks noGrp="1"/>
          </p:cNvSpPr>
          <p:nvPr>
            <p:ph type="title"/>
          </p:nvPr>
        </p:nvSpPr>
        <p:spPr/>
        <p:txBody>
          <a:bodyPr>
            <a:normAutofit/>
          </a:bodyPr>
          <a:lstStyle/>
          <a:p>
            <a:r>
              <a:rPr lang="en-IE" dirty="0"/>
              <a:t>Elements of a Contract</a:t>
            </a:r>
          </a:p>
        </p:txBody>
      </p:sp>
      <p:sp>
        <p:nvSpPr>
          <p:cNvPr id="3" name="Text Placeholder 2">
            <a:extLst>
              <a:ext uri="{FF2B5EF4-FFF2-40B4-BE49-F238E27FC236}">
                <a16:creationId xmlns:a16="http://schemas.microsoft.com/office/drawing/2014/main" id="{371FD378-6064-7B55-33D6-3FF3F623FEC0}"/>
              </a:ext>
            </a:extLst>
          </p:cNvPr>
          <p:cNvSpPr>
            <a:spLocks noGrp="1"/>
          </p:cNvSpPr>
          <p:nvPr>
            <p:ph type="body" idx="1"/>
          </p:nvPr>
        </p:nvSpPr>
        <p:spPr>
          <a:xfrm>
            <a:off x="311700" y="1476031"/>
            <a:ext cx="8520600" cy="3408203"/>
          </a:xfrm>
        </p:spPr>
        <p:txBody>
          <a:bodyPr>
            <a:normAutofit/>
          </a:bodyPr>
          <a:lstStyle/>
          <a:p>
            <a:pPr marL="114300" indent="0">
              <a:buNone/>
            </a:pPr>
            <a:r>
              <a:rPr lang="en-GB" dirty="0"/>
              <a:t>For a contract to be valid, all of the important elements must be fulfilled.</a:t>
            </a:r>
          </a:p>
          <a:p>
            <a:pPr marL="114300" indent="0">
              <a:buNone/>
            </a:pPr>
            <a:endParaRPr lang="en-GB" dirty="0"/>
          </a:p>
          <a:p>
            <a:pPr marL="114300" indent="0">
              <a:buNone/>
            </a:pPr>
            <a:r>
              <a:rPr lang="en-GB" sz="2000" b="1" dirty="0">
                <a:solidFill>
                  <a:srgbClr val="002060"/>
                </a:solidFill>
                <a:latin typeface="+mj-lt"/>
              </a:rPr>
              <a:t>Agreement</a:t>
            </a:r>
          </a:p>
          <a:p>
            <a:pPr marL="114300" indent="0">
              <a:buNone/>
            </a:pPr>
            <a:r>
              <a:rPr lang="en-GB" b="1" dirty="0">
                <a:solidFill>
                  <a:srgbClr val="7E36B4"/>
                </a:solidFill>
              </a:rPr>
              <a:t>Agreement </a:t>
            </a:r>
            <a:r>
              <a:rPr lang="en-GB" dirty="0"/>
              <a:t>(as an element of a contract) is </a:t>
            </a:r>
            <a:r>
              <a:rPr lang="en-GB" u="sng" dirty="0">
                <a:solidFill>
                  <a:srgbClr val="7E36B4"/>
                </a:solidFill>
              </a:rPr>
              <a:t>when two or more parties agree to the terms of a contract</a:t>
            </a:r>
            <a:r>
              <a:rPr lang="en-GB" dirty="0"/>
              <a:t>. </a:t>
            </a:r>
          </a:p>
          <a:p>
            <a:pPr marL="114300" indent="0">
              <a:buNone/>
            </a:pPr>
            <a:endParaRPr lang="en-GB" dirty="0"/>
          </a:p>
          <a:p>
            <a:pPr marL="114300" indent="0">
              <a:buNone/>
            </a:pPr>
            <a:r>
              <a:rPr lang="en-GB" dirty="0"/>
              <a:t>There are two parts to agreement.</a:t>
            </a:r>
          </a:p>
          <a:p>
            <a:pPr>
              <a:buFont typeface="+mj-lt"/>
              <a:buAutoNum type="arabicPeriod"/>
            </a:pPr>
            <a:r>
              <a:rPr lang="en-GB" dirty="0"/>
              <a:t>Offer</a:t>
            </a:r>
          </a:p>
          <a:p>
            <a:pPr>
              <a:buFont typeface="+mj-lt"/>
              <a:buAutoNum type="arabicPeriod"/>
            </a:pPr>
            <a:r>
              <a:rPr lang="en-GB" dirty="0"/>
              <a:t>Acceptance</a:t>
            </a:r>
          </a:p>
        </p:txBody>
      </p:sp>
    </p:spTree>
    <p:extLst>
      <p:ext uri="{BB962C8B-B14F-4D97-AF65-F5344CB8AC3E}">
        <p14:creationId xmlns:p14="http://schemas.microsoft.com/office/powerpoint/2010/main" val="2640515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EB64-3302-F9C5-85E4-F49230928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0DF7D-BBBD-3737-3F50-9ED7E1E9540C}"/>
              </a:ext>
            </a:extLst>
          </p:cNvPr>
          <p:cNvSpPr>
            <a:spLocks noGrp="1"/>
          </p:cNvSpPr>
          <p:nvPr>
            <p:ph type="title"/>
          </p:nvPr>
        </p:nvSpPr>
        <p:spPr/>
        <p:txBody>
          <a:bodyPr>
            <a:normAutofit/>
          </a:bodyPr>
          <a:lstStyle/>
          <a:p>
            <a:r>
              <a:rPr lang="en-IE" dirty="0"/>
              <a:t>Elements of a Contract</a:t>
            </a:r>
          </a:p>
        </p:txBody>
      </p:sp>
      <p:sp>
        <p:nvSpPr>
          <p:cNvPr id="3" name="Text Placeholder 2">
            <a:extLst>
              <a:ext uri="{FF2B5EF4-FFF2-40B4-BE49-F238E27FC236}">
                <a16:creationId xmlns:a16="http://schemas.microsoft.com/office/drawing/2014/main" id="{5A19DB4D-5429-5E50-CAA9-E9C8056A1983}"/>
              </a:ext>
            </a:extLst>
          </p:cNvPr>
          <p:cNvSpPr>
            <a:spLocks noGrp="1"/>
          </p:cNvSpPr>
          <p:nvPr>
            <p:ph type="body" idx="1"/>
          </p:nvPr>
        </p:nvSpPr>
        <p:spPr>
          <a:xfrm>
            <a:off x="311700" y="1476031"/>
            <a:ext cx="8520600" cy="3408203"/>
          </a:xfrm>
        </p:spPr>
        <p:txBody>
          <a:bodyPr>
            <a:normAutofit/>
          </a:bodyPr>
          <a:lstStyle/>
          <a:p>
            <a:pPr marL="114300" indent="0">
              <a:buNone/>
            </a:pPr>
            <a:r>
              <a:rPr lang="en-GB" sz="1800" b="1" dirty="0">
                <a:solidFill>
                  <a:srgbClr val="002060"/>
                </a:solidFill>
                <a:latin typeface="+mj-lt"/>
              </a:rPr>
              <a:t>1. </a:t>
            </a:r>
            <a:r>
              <a:rPr lang="en-GB" b="1" dirty="0">
                <a:solidFill>
                  <a:srgbClr val="002060"/>
                </a:solidFill>
                <a:latin typeface="+mj-lt"/>
              </a:rPr>
              <a:t>Offer</a:t>
            </a:r>
            <a:endParaRPr lang="en-GB" sz="1800" b="1" dirty="0">
              <a:solidFill>
                <a:srgbClr val="002060"/>
              </a:solidFill>
              <a:latin typeface="+mj-lt"/>
            </a:endParaRPr>
          </a:p>
          <a:p>
            <a:pPr marL="114300" indent="0">
              <a:buNone/>
            </a:pPr>
            <a:r>
              <a:rPr lang="en-GB" dirty="0"/>
              <a:t>An </a:t>
            </a:r>
            <a:r>
              <a:rPr lang="en-GB" b="1" dirty="0">
                <a:solidFill>
                  <a:srgbClr val="7E36B4"/>
                </a:solidFill>
              </a:rPr>
              <a:t>offer</a:t>
            </a:r>
            <a:r>
              <a:rPr lang="en-GB" dirty="0"/>
              <a:t> is </a:t>
            </a:r>
            <a:r>
              <a:rPr lang="en-GB" u="sng" dirty="0">
                <a:solidFill>
                  <a:srgbClr val="7E36B4"/>
                </a:solidFill>
              </a:rPr>
              <a:t>a voluntary promise with conditions made by one party</a:t>
            </a:r>
            <a:r>
              <a:rPr lang="en-GB" dirty="0">
                <a:solidFill>
                  <a:srgbClr val="7E36B4"/>
                </a:solidFill>
              </a:rPr>
              <a:t> </a:t>
            </a:r>
            <a:r>
              <a:rPr lang="en-GB" dirty="0"/>
              <a:t>(offeror) </a:t>
            </a:r>
            <a:r>
              <a:rPr lang="en-GB" u="sng" dirty="0">
                <a:solidFill>
                  <a:srgbClr val="7E36B4"/>
                </a:solidFill>
              </a:rPr>
              <a:t>to another</a:t>
            </a:r>
            <a:r>
              <a:rPr lang="en-GB" dirty="0">
                <a:solidFill>
                  <a:srgbClr val="7E36B4"/>
                </a:solidFill>
              </a:rPr>
              <a:t> </a:t>
            </a:r>
            <a:r>
              <a:rPr lang="en-GB" dirty="0"/>
              <a:t>(offeree).</a:t>
            </a:r>
          </a:p>
          <a:p>
            <a:pPr marL="114300" indent="0">
              <a:buNone/>
            </a:pPr>
            <a:endParaRPr lang="en-GB" dirty="0"/>
          </a:p>
          <a:p>
            <a:pPr marL="114300" indent="0">
              <a:buNone/>
            </a:pPr>
            <a:r>
              <a:rPr lang="en-GB" dirty="0"/>
              <a:t>An offer can be made verbally, in writing, or can be implied by conduct. An offer can be terminated by:</a:t>
            </a:r>
          </a:p>
          <a:p>
            <a:r>
              <a:rPr lang="en-GB" dirty="0"/>
              <a:t>being revoked before the offeree has accepted</a:t>
            </a:r>
          </a:p>
          <a:p>
            <a:r>
              <a:rPr lang="en-GB" dirty="0"/>
              <a:t>being rejected by the offeree</a:t>
            </a:r>
          </a:p>
          <a:p>
            <a:r>
              <a:rPr lang="en-GB" dirty="0"/>
              <a:t>the death of one of the parties</a:t>
            </a:r>
          </a:p>
          <a:p>
            <a:r>
              <a:rPr lang="en-GB" dirty="0"/>
              <a:t>not being accepted within a certain time frame.</a:t>
            </a:r>
          </a:p>
        </p:txBody>
      </p:sp>
    </p:spTree>
    <p:extLst>
      <p:ext uri="{BB962C8B-B14F-4D97-AF65-F5344CB8AC3E}">
        <p14:creationId xmlns:p14="http://schemas.microsoft.com/office/powerpoint/2010/main" val="871616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A644-8327-9E05-04E1-D68D49A92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F2093-9CE0-7E81-709D-CEBB3C1B5175}"/>
              </a:ext>
            </a:extLst>
          </p:cNvPr>
          <p:cNvSpPr>
            <a:spLocks noGrp="1"/>
          </p:cNvSpPr>
          <p:nvPr>
            <p:ph type="title"/>
          </p:nvPr>
        </p:nvSpPr>
        <p:spPr/>
        <p:txBody>
          <a:bodyPr>
            <a:normAutofit/>
          </a:bodyPr>
          <a:lstStyle/>
          <a:p>
            <a:r>
              <a:rPr lang="en-IE" dirty="0"/>
              <a:t>Elements of a Contract</a:t>
            </a:r>
          </a:p>
        </p:txBody>
      </p:sp>
      <p:sp>
        <p:nvSpPr>
          <p:cNvPr id="3" name="Text Placeholder 2">
            <a:extLst>
              <a:ext uri="{FF2B5EF4-FFF2-40B4-BE49-F238E27FC236}">
                <a16:creationId xmlns:a16="http://schemas.microsoft.com/office/drawing/2014/main" id="{AFD5FB38-E111-61A8-3F27-F8FA1BF7188D}"/>
              </a:ext>
            </a:extLst>
          </p:cNvPr>
          <p:cNvSpPr>
            <a:spLocks noGrp="1"/>
          </p:cNvSpPr>
          <p:nvPr>
            <p:ph type="body" idx="1"/>
          </p:nvPr>
        </p:nvSpPr>
        <p:spPr>
          <a:xfrm>
            <a:off x="311700" y="1476031"/>
            <a:ext cx="8520600" cy="3408203"/>
          </a:xfrm>
        </p:spPr>
        <p:txBody>
          <a:bodyPr>
            <a:normAutofit lnSpcReduction="10000"/>
          </a:bodyPr>
          <a:lstStyle/>
          <a:p>
            <a:pPr marL="114300" indent="0">
              <a:buNone/>
            </a:pPr>
            <a:r>
              <a:rPr lang="en-GB" dirty="0"/>
              <a:t>A </a:t>
            </a:r>
            <a:r>
              <a:rPr lang="en-GB" b="1" dirty="0">
                <a:solidFill>
                  <a:srgbClr val="7E36B4"/>
                </a:solidFill>
              </a:rPr>
              <a:t>counter-offer</a:t>
            </a:r>
            <a:r>
              <a:rPr lang="en-GB" dirty="0"/>
              <a:t> is </a:t>
            </a:r>
            <a:r>
              <a:rPr lang="en-GB" u="sng" dirty="0">
                <a:solidFill>
                  <a:srgbClr val="7E36B4"/>
                </a:solidFill>
              </a:rPr>
              <a:t>when someone responds to an initial offer with different terms</a:t>
            </a:r>
            <a:r>
              <a:rPr lang="en-GB" dirty="0"/>
              <a:t>. A counter-offer is considered an automatic rejection of the first offer.</a:t>
            </a:r>
          </a:p>
          <a:p>
            <a:pPr marL="114300" indent="0">
              <a:buNone/>
            </a:pPr>
            <a:endParaRPr lang="en-GB" dirty="0"/>
          </a:p>
          <a:p>
            <a:pPr marL="114300" indent="0">
              <a:buNone/>
            </a:pPr>
            <a:r>
              <a:rPr lang="en-GB" dirty="0"/>
              <a:t>When a retailer advertises a product or service for sale, the consumer is given </a:t>
            </a:r>
            <a:r>
              <a:rPr lang="en-GB" b="1" dirty="0">
                <a:solidFill>
                  <a:srgbClr val="7E36B4"/>
                </a:solidFill>
              </a:rPr>
              <a:t>an invitation to treat</a:t>
            </a:r>
            <a:r>
              <a:rPr lang="en-GB" dirty="0"/>
              <a:t>. This means </a:t>
            </a:r>
            <a:r>
              <a:rPr lang="en-GB" u="sng" dirty="0">
                <a:solidFill>
                  <a:srgbClr val="7E36B4"/>
                </a:solidFill>
              </a:rPr>
              <a:t>the consumer is invited to make an offer to buy the product</a:t>
            </a:r>
            <a:r>
              <a:rPr lang="en-GB" dirty="0"/>
              <a:t>, and the offer can either be accepted or rejected. This is to protect the retailer if a price is incorrectly displayed or quoted.</a:t>
            </a:r>
          </a:p>
          <a:p>
            <a:pPr marL="114300" indent="0">
              <a:buNone/>
            </a:pPr>
            <a:endParaRPr lang="en-GB" dirty="0"/>
          </a:p>
          <a:p>
            <a:pPr marL="114300" indent="0">
              <a:buNone/>
            </a:pPr>
            <a:r>
              <a:rPr lang="en-GB" b="1" dirty="0">
                <a:solidFill>
                  <a:srgbClr val="002060"/>
                </a:solidFill>
                <a:latin typeface="+mj-lt"/>
              </a:rPr>
              <a:t>2</a:t>
            </a:r>
            <a:r>
              <a:rPr lang="en-GB" sz="1800" b="1" dirty="0">
                <a:solidFill>
                  <a:srgbClr val="002060"/>
                </a:solidFill>
                <a:latin typeface="+mj-lt"/>
              </a:rPr>
              <a:t>. </a:t>
            </a:r>
            <a:r>
              <a:rPr lang="en-GB" b="1" dirty="0">
                <a:solidFill>
                  <a:srgbClr val="002060"/>
                </a:solidFill>
                <a:latin typeface="+mj-lt"/>
              </a:rPr>
              <a:t>Acceptance</a:t>
            </a:r>
            <a:endParaRPr lang="en-GB" sz="1800" b="1" dirty="0">
              <a:solidFill>
                <a:srgbClr val="002060"/>
              </a:solidFill>
              <a:latin typeface="+mj-lt"/>
            </a:endParaRPr>
          </a:p>
          <a:p>
            <a:pPr marL="114300" indent="0">
              <a:buNone/>
            </a:pPr>
            <a:r>
              <a:rPr lang="en-GB" b="1" dirty="0">
                <a:solidFill>
                  <a:srgbClr val="7E36B4"/>
                </a:solidFill>
              </a:rPr>
              <a:t>Acceptance</a:t>
            </a:r>
            <a:r>
              <a:rPr lang="en-GB" dirty="0"/>
              <a:t> is </a:t>
            </a:r>
            <a:r>
              <a:rPr lang="en-GB" u="sng" dirty="0">
                <a:solidFill>
                  <a:srgbClr val="7E36B4"/>
                </a:solidFill>
              </a:rPr>
              <a:t>when the offeree agrees to all the terms of the offer without any changes or conditions</a:t>
            </a:r>
            <a:r>
              <a:rPr lang="en-GB" dirty="0"/>
              <a:t>. Acceptance can be oral, written or implied by conduct.</a:t>
            </a:r>
          </a:p>
        </p:txBody>
      </p:sp>
    </p:spTree>
    <p:extLst>
      <p:ext uri="{BB962C8B-B14F-4D97-AF65-F5344CB8AC3E}">
        <p14:creationId xmlns:p14="http://schemas.microsoft.com/office/powerpoint/2010/main" val="2703012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C8F97-BDD3-E310-8375-38D58600A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70127-FD85-76C9-B50B-0DBFF13661C9}"/>
              </a:ext>
            </a:extLst>
          </p:cNvPr>
          <p:cNvSpPr>
            <a:spLocks noGrp="1"/>
          </p:cNvSpPr>
          <p:nvPr>
            <p:ph type="title"/>
          </p:nvPr>
        </p:nvSpPr>
        <p:spPr/>
        <p:txBody>
          <a:bodyPr>
            <a:normAutofit/>
          </a:bodyPr>
          <a:lstStyle/>
          <a:p>
            <a:r>
              <a:rPr lang="en-IE" dirty="0"/>
              <a:t>Elements of a Contract</a:t>
            </a:r>
          </a:p>
        </p:txBody>
      </p:sp>
      <p:sp>
        <p:nvSpPr>
          <p:cNvPr id="3" name="Text Placeholder 2">
            <a:extLst>
              <a:ext uri="{FF2B5EF4-FFF2-40B4-BE49-F238E27FC236}">
                <a16:creationId xmlns:a16="http://schemas.microsoft.com/office/drawing/2014/main" id="{5CDA3AEA-6F5E-608A-1063-83B4E95D01F6}"/>
              </a:ext>
            </a:extLst>
          </p:cNvPr>
          <p:cNvSpPr>
            <a:spLocks noGrp="1"/>
          </p:cNvSpPr>
          <p:nvPr>
            <p:ph type="body" idx="1"/>
          </p:nvPr>
        </p:nvSpPr>
        <p:spPr>
          <a:xfrm>
            <a:off x="311700" y="1476031"/>
            <a:ext cx="8520600" cy="3408203"/>
          </a:xfrm>
        </p:spPr>
        <p:txBody>
          <a:bodyPr>
            <a:normAutofit fontScale="85000" lnSpcReduction="10000"/>
          </a:bodyPr>
          <a:lstStyle/>
          <a:p>
            <a:pPr marL="114300" indent="0">
              <a:buNone/>
            </a:pPr>
            <a:r>
              <a:rPr lang="en-GB" sz="2000" b="1" dirty="0">
                <a:solidFill>
                  <a:srgbClr val="002060"/>
                </a:solidFill>
                <a:latin typeface="+mj-lt"/>
              </a:rPr>
              <a:t>Consideration</a:t>
            </a:r>
          </a:p>
          <a:p>
            <a:pPr marL="114300" indent="0">
              <a:buNone/>
            </a:pPr>
            <a:r>
              <a:rPr lang="en-GB" b="1" dirty="0">
                <a:solidFill>
                  <a:srgbClr val="7E36B4"/>
                </a:solidFill>
              </a:rPr>
              <a:t>Consideration</a:t>
            </a:r>
            <a:r>
              <a:rPr lang="en-GB" dirty="0"/>
              <a:t> means that </a:t>
            </a:r>
            <a:r>
              <a:rPr lang="en-GB" u="sng" dirty="0">
                <a:solidFill>
                  <a:srgbClr val="7E36B4"/>
                </a:solidFill>
              </a:rPr>
              <a:t>each party in the contract must give something of value to the other</a:t>
            </a:r>
            <a:r>
              <a:rPr lang="en-GB" dirty="0"/>
              <a:t>, usually a monetary payment.</a:t>
            </a:r>
          </a:p>
          <a:p>
            <a:pPr marL="114300" indent="0">
              <a:buNone/>
            </a:pPr>
            <a:endParaRPr lang="en-GB" dirty="0"/>
          </a:p>
          <a:p>
            <a:pPr marL="114300" indent="0">
              <a:buNone/>
            </a:pPr>
            <a:r>
              <a:rPr lang="en-GB" sz="2000" b="1" dirty="0">
                <a:solidFill>
                  <a:srgbClr val="002060"/>
                </a:solidFill>
                <a:latin typeface="+mj-lt"/>
              </a:rPr>
              <a:t>Capacity to contract</a:t>
            </a:r>
            <a:endParaRPr lang="en-GB" sz="2000" dirty="0"/>
          </a:p>
          <a:p>
            <a:pPr marL="114300" indent="0">
              <a:buNone/>
            </a:pPr>
            <a:r>
              <a:rPr lang="en-GB" b="1" dirty="0">
                <a:solidFill>
                  <a:srgbClr val="7E36B4"/>
                </a:solidFill>
              </a:rPr>
              <a:t>Capacity to contract </a:t>
            </a:r>
            <a:r>
              <a:rPr lang="en-GB" dirty="0"/>
              <a:t>means that </a:t>
            </a:r>
            <a:r>
              <a:rPr lang="en-GB" u="sng" dirty="0">
                <a:solidFill>
                  <a:srgbClr val="7E36B4"/>
                </a:solidFill>
              </a:rPr>
              <a:t>each party has the legal right to enter the contract</a:t>
            </a:r>
            <a:r>
              <a:rPr lang="en-GB" dirty="0"/>
              <a:t>.</a:t>
            </a:r>
          </a:p>
          <a:p>
            <a:pPr marL="114300" indent="0">
              <a:buNone/>
            </a:pPr>
            <a:r>
              <a:rPr lang="en-GB" dirty="0"/>
              <a:t>The following people generally do not have the capacity to contract:</a:t>
            </a:r>
          </a:p>
          <a:p>
            <a:r>
              <a:rPr lang="en-GB" dirty="0"/>
              <a:t>minors (people under 18 years of age), except for necessities, e.g. food and clothing</a:t>
            </a:r>
          </a:p>
          <a:p>
            <a:r>
              <a:rPr lang="en-GB" dirty="0"/>
              <a:t>people of ‘unsound mind’ or medically diagnosed as mentally incapacitated</a:t>
            </a:r>
          </a:p>
          <a:p>
            <a:r>
              <a:rPr lang="en-GB" dirty="0"/>
              <a:t>people temporarily incapacitated by alcohol or other drugs</a:t>
            </a:r>
          </a:p>
          <a:p>
            <a:r>
              <a:rPr lang="en-GB" dirty="0"/>
              <a:t>people who are bankrupt</a:t>
            </a:r>
          </a:p>
          <a:p>
            <a:r>
              <a:rPr lang="en-GB" dirty="0"/>
              <a:t>diplomats</a:t>
            </a:r>
          </a:p>
          <a:p>
            <a:r>
              <a:rPr lang="en-GB" dirty="0"/>
              <a:t>company directors acting ultra vires (beyond their legal authority).</a:t>
            </a:r>
          </a:p>
        </p:txBody>
      </p:sp>
    </p:spTree>
    <p:extLst>
      <p:ext uri="{BB962C8B-B14F-4D97-AF65-F5344CB8AC3E}">
        <p14:creationId xmlns:p14="http://schemas.microsoft.com/office/powerpoint/2010/main" val="842187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E2EDC-A587-12D8-58E0-F8194D2D9B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18498-D123-35E0-7AB0-6C792C9DE715}"/>
              </a:ext>
            </a:extLst>
          </p:cNvPr>
          <p:cNvSpPr>
            <a:spLocks noGrp="1"/>
          </p:cNvSpPr>
          <p:nvPr>
            <p:ph type="title"/>
          </p:nvPr>
        </p:nvSpPr>
        <p:spPr/>
        <p:txBody>
          <a:bodyPr>
            <a:normAutofit/>
          </a:bodyPr>
          <a:lstStyle/>
          <a:p>
            <a:r>
              <a:rPr lang="en-IE" dirty="0"/>
              <a:t>Elements of a Contract</a:t>
            </a:r>
          </a:p>
        </p:txBody>
      </p:sp>
      <p:sp>
        <p:nvSpPr>
          <p:cNvPr id="3" name="Text Placeholder 2">
            <a:extLst>
              <a:ext uri="{FF2B5EF4-FFF2-40B4-BE49-F238E27FC236}">
                <a16:creationId xmlns:a16="http://schemas.microsoft.com/office/drawing/2014/main" id="{76FA1074-B03E-4073-CE9D-AEE240ED5334}"/>
              </a:ext>
            </a:extLst>
          </p:cNvPr>
          <p:cNvSpPr>
            <a:spLocks noGrp="1"/>
          </p:cNvSpPr>
          <p:nvPr>
            <p:ph type="body" idx="1"/>
          </p:nvPr>
        </p:nvSpPr>
        <p:spPr>
          <a:xfrm>
            <a:off x="311700" y="1476031"/>
            <a:ext cx="8520600" cy="3408203"/>
          </a:xfrm>
        </p:spPr>
        <p:txBody>
          <a:bodyPr>
            <a:normAutofit fontScale="85000" lnSpcReduction="10000"/>
          </a:bodyPr>
          <a:lstStyle/>
          <a:p>
            <a:pPr marL="114300" indent="0">
              <a:buNone/>
            </a:pPr>
            <a:r>
              <a:rPr lang="en-GB" sz="2000" b="1" dirty="0">
                <a:solidFill>
                  <a:srgbClr val="002060"/>
                </a:solidFill>
                <a:latin typeface="+mj-lt"/>
              </a:rPr>
              <a:t>Consent to contract</a:t>
            </a:r>
          </a:p>
          <a:p>
            <a:pPr marL="114300" indent="0">
              <a:buNone/>
            </a:pPr>
            <a:r>
              <a:rPr lang="en-GB" b="1" dirty="0">
                <a:solidFill>
                  <a:srgbClr val="7E36B4"/>
                </a:solidFill>
              </a:rPr>
              <a:t>Consent to contract </a:t>
            </a:r>
            <a:r>
              <a:rPr lang="en-GB" dirty="0"/>
              <a:t>means that the parties entering the contract must do so of their own free will, without undue influence. A contract is not considered legally binding if:</a:t>
            </a:r>
          </a:p>
          <a:p>
            <a:r>
              <a:rPr lang="en-GB" dirty="0"/>
              <a:t>a person is pressured against their will</a:t>
            </a:r>
          </a:p>
          <a:p>
            <a:r>
              <a:rPr lang="en-GB" dirty="0"/>
              <a:t>a person is given misleading or false facts about the contract</a:t>
            </a:r>
          </a:p>
          <a:p>
            <a:r>
              <a:rPr lang="en-GB" dirty="0"/>
              <a:t>a genuine mistake can be shown to have occurred, </a:t>
            </a:r>
            <a:r>
              <a:rPr lang="en-GB" dirty="0">
                <a:highlight>
                  <a:srgbClr val="D7EAB8"/>
                </a:highlight>
              </a:rPr>
              <a:t>e.g. accidentally entering a contract</a:t>
            </a:r>
            <a:r>
              <a:rPr lang="en-GB" dirty="0"/>
              <a:t>.</a:t>
            </a:r>
          </a:p>
          <a:p>
            <a:pPr marL="114300" indent="0">
              <a:buNone/>
            </a:pPr>
            <a:endParaRPr lang="en-GB" dirty="0"/>
          </a:p>
          <a:p>
            <a:pPr marL="114300" indent="0">
              <a:buNone/>
            </a:pPr>
            <a:r>
              <a:rPr lang="en-GB" sz="2000" b="1" dirty="0">
                <a:solidFill>
                  <a:srgbClr val="002060"/>
                </a:solidFill>
                <a:latin typeface="+mj-lt"/>
              </a:rPr>
              <a:t>Intention to contract</a:t>
            </a:r>
            <a:endParaRPr lang="en-GB" sz="2000" dirty="0"/>
          </a:p>
          <a:p>
            <a:pPr marL="114300" indent="0">
              <a:buNone/>
            </a:pPr>
            <a:r>
              <a:rPr lang="en-GB" b="1" dirty="0">
                <a:solidFill>
                  <a:srgbClr val="7E36B4"/>
                </a:solidFill>
              </a:rPr>
              <a:t>Intention to contract </a:t>
            </a:r>
            <a:r>
              <a:rPr lang="en-GB" dirty="0"/>
              <a:t>means that </a:t>
            </a:r>
            <a:r>
              <a:rPr lang="en-GB" u="sng" dirty="0">
                <a:solidFill>
                  <a:srgbClr val="7E36B4"/>
                </a:solidFill>
              </a:rPr>
              <a:t>both parties must be aware that they are entering into a legally binding agreement which is enforceable by the courts</a:t>
            </a:r>
            <a:r>
              <a:rPr lang="en-GB" dirty="0"/>
              <a:t>. Two important assumptions are made:</a:t>
            </a:r>
          </a:p>
          <a:p>
            <a:r>
              <a:rPr lang="en-GB" dirty="0"/>
              <a:t>business agreements are always intended to be legally binding</a:t>
            </a:r>
          </a:p>
          <a:p>
            <a:r>
              <a:rPr lang="en-GB" dirty="0"/>
              <a:t>with all domestic and social arrangements, there is no intention to create a legally binding contract.</a:t>
            </a:r>
          </a:p>
        </p:txBody>
      </p:sp>
    </p:spTree>
    <p:extLst>
      <p:ext uri="{BB962C8B-B14F-4D97-AF65-F5344CB8AC3E}">
        <p14:creationId xmlns:p14="http://schemas.microsoft.com/office/powerpoint/2010/main" val="190717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73B5A-665B-71D3-4F4A-7DF62B7296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751" y="899531"/>
            <a:ext cx="8489850" cy="3739375"/>
          </a:xfrm>
          <a:prstGeom prst="rect">
            <a:avLst/>
          </a:prstGeom>
        </p:spPr>
      </p:pic>
    </p:spTree>
    <p:extLst>
      <p:ext uri="{BB962C8B-B14F-4D97-AF65-F5344CB8AC3E}">
        <p14:creationId xmlns:p14="http://schemas.microsoft.com/office/powerpoint/2010/main" val="1030094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19975-52DE-C0C8-E496-5A27B26F6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E9FF7-3481-FB30-FD08-13AEC886BEC6}"/>
              </a:ext>
            </a:extLst>
          </p:cNvPr>
          <p:cNvSpPr>
            <a:spLocks noGrp="1"/>
          </p:cNvSpPr>
          <p:nvPr>
            <p:ph type="title"/>
          </p:nvPr>
        </p:nvSpPr>
        <p:spPr/>
        <p:txBody>
          <a:bodyPr>
            <a:normAutofit/>
          </a:bodyPr>
          <a:lstStyle/>
          <a:p>
            <a:r>
              <a:rPr lang="en-IE" dirty="0"/>
              <a:t>Elements of a Contract</a:t>
            </a:r>
          </a:p>
        </p:txBody>
      </p:sp>
      <p:sp>
        <p:nvSpPr>
          <p:cNvPr id="3" name="Text Placeholder 2">
            <a:extLst>
              <a:ext uri="{FF2B5EF4-FFF2-40B4-BE49-F238E27FC236}">
                <a16:creationId xmlns:a16="http://schemas.microsoft.com/office/drawing/2014/main" id="{51FE07DA-C8C2-19F7-1507-A9FC28C1C026}"/>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Legality of form</a:t>
            </a:r>
          </a:p>
          <a:p>
            <a:pPr marL="114300" indent="0">
              <a:buNone/>
            </a:pPr>
            <a:r>
              <a:rPr lang="en-GB" b="1" dirty="0">
                <a:solidFill>
                  <a:srgbClr val="7E36B4"/>
                </a:solidFill>
              </a:rPr>
              <a:t>Legality of form </a:t>
            </a:r>
            <a:r>
              <a:rPr lang="en-GB" dirty="0"/>
              <a:t>means </a:t>
            </a:r>
            <a:r>
              <a:rPr lang="en-GB" u="sng" dirty="0">
                <a:solidFill>
                  <a:srgbClr val="7E36B4"/>
                </a:solidFill>
              </a:rPr>
              <a:t>certain contracts must be drawn up in a particular manner to be considered legal</a:t>
            </a:r>
            <a:r>
              <a:rPr lang="en-GB" dirty="0"/>
              <a:t>.</a:t>
            </a:r>
          </a:p>
          <a:p>
            <a:pPr marL="114300" indent="0">
              <a:buNone/>
            </a:pPr>
            <a:r>
              <a:rPr lang="en-GB" dirty="0">
                <a:highlight>
                  <a:srgbClr val="D7EAB8"/>
                </a:highlight>
              </a:rPr>
              <a:t>For example, contracts for property sales, hire purchase agreements and insurance policies must be in writing to be valid.</a:t>
            </a:r>
          </a:p>
          <a:p>
            <a:pPr marL="114300" indent="0">
              <a:buNone/>
            </a:pPr>
            <a:endParaRPr lang="en-GB" dirty="0"/>
          </a:p>
          <a:p>
            <a:pPr marL="114300" indent="0">
              <a:buNone/>
            </a:pPr>
            <a:r>
              <a:rPr lang="en-GB" sz="2000" b="1" dirty="0">
                <a:solidFill>
                  <a:srgbClr val="002060"/>
                </a:solidFill>
                <a:latin typeface="+mj-lt"/>
              </a:rPr>
              <a:t>Legality of purpose</a:t>
            </a:r>
            <a:endParaRPr lang="en-GB" sz="2000" dirty="0"/>
          </a:p>
          <a:p>
            <a:pPr marL="114300" indent="0">
              <a:buNone/>
            </a:pPr>
            <a:r>
              <a:rPr lang="en-GB" b="1" dirty="0">
                <a:solidFill>
                  <a:srgbClr val="7E36B4"/>
                </a:solidFill>
              </a:rPr>
              <a:t>Legality of purpose </a:t>
            </a:r>
            <a:r>
              <a:rPr lang="en-GB" dirty="0"/>
              <a:t>means that </a:t>
            </a:r>
            <a:r>
              <a:rPr lang="en-GB" u="sng" dirty="0">
                <a:solidFill>
                  <a:srgbClr val="7E36B4"/>
                </a:solidFill>
              </a:rPr>
              <a:t>in order for a contract to be valid, it must be for a legal purpose and in full compliance with all laws</a:t>
            </a:r>
            <a:r>
              <a:rPr lang="en-GB" dirty="0"/>
              <a:t>.</a:t>
            </a:r>
          </a:p>
        </p:txBody>
      </p:sp>
    </p:spTree>
    <p:extLst>
      <p:ext uri="{BB962C8B-B14F-4D97-AF65-F5344CB8AC3E}">
        <p14:creationId xmlns:p14="http://schemas.microsoft.com/office/powerpoint/2010/main" val="3707776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E8DD8-486D-0E11-A3A7-A82023EC9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7AA80-4074-EAB4-FA5E-51DEBD95A1F7}"/>
              </a:ext>
            </a:extLst>
          </p:cNvPr>
          <p:cNvSpPr>
            <a:spLocks noGrp="1"/>
          </p:cNvSpPr>
          <p:nvPr>
            <p:ph type="title"/>
          </p:nvPr>
        </p:nvSpPr>
        <p:spPr/>
        <p:txBody>
          <a:bodyPr>
            <a:normAutofit/>
          </a:bodyPr>
          <a:lstStyle/>
          <a:p>
            <a:r>
              <a:rPr lang="en-IE" dirty="0"/>
              <a:t>Methods of Terminating a Contract</a:t>
            </a:r>
          </a:p>
        </p:txBody>
      </p:sp>
      <p:sp>
        <p:nvSpPr>
          <p:cNvPr id="3" name="Text Placeholder 2">
            <a:extLst>
              <a:ext uri="{FF2B5EF4-FFF2-40B4-BE49-F238E27FC236}">
                <a16:creationId xmlns:a16="http://schemas.microsoft.com/office/drawing/2014/main" id="{A1A8035B-1AFB-1259-C926-29065D3119FE}"/>
              </a:ext>
            </a:extLst>
          </p:cNvPr>
          <p:cNvSpPr>
            <a:spLocks noGrp="1"/>
          </p:cNvSpPr>
          <p:nvPr>
            <p:ph type="body" idx="1"/>
          </p:nvPr>
        </p:nvSpPr>
        <p:spPr>
          <a:xfrm>
            <a:off x="311700" y="1476031"/>
            <a:ext cx="8520600" cy="3408203"/>
          </a:xfrm>
        </p:spPr>
        <p:txBody>
          <a:bodyPr>
            <a:normAutofit fontScale="92500"/>
          </a:bodyPr>
          <a:lstStyle/>
          <a:p>
            <a:pPr marL="114300" indent="0">
              <a:buNone/>
            </a:pPr>
            <a:r>
              <a:rPr lang="en-GB" dirty="0"/>
              <a:t>Termination of a contract means the contract is effectively ended and it can no longer be enforced by the courts. Contracts can be terminated in the following ways.</a:t>
            </a:r>
          </a:p>
          <a:p>
            <a:pPr marL="114300" indent="0">
              <a:buNone/>
            </a:pPr>
            <a:endParaRPr lang="en-GB" dirty="0"/>
          </a:p>
          <a:p>
            <a:pPr marL="114300" indent="0">
              <a:buNone/>
            </a:pPr>
            <a:r>
              <a:rPr lang="en-GB" sz="2000" b="1" dirty="0">
                <a:solidFill>
                  <a:srgbClr val="002060"/>
                </a:solidFill>
                <a:latin typeface="+mj-lt"/>
              </a:rPr>
              <a:t>Performance</a:t>
            </a:r>
            <a:endParaRPr lang="en-GB" dirty="0"/>
          </a:p>
          <a:p>
            <a:pPr marL="114300" indent="0">
              <a:buNone/>
            </a:pPr>
            <a:r>
              <a:rPr lang="en-GB" b="1" dirty="0">
                <a:solidFill>
                  <a:srgbClr val="7E36B4"/>
                </a:solidFill>
              </a:rPr>
              <a:t>Performance</a:t>
            </a:r>
            <a:r>
              <a:rPr lang="en-GB" dirty="0"/>
              <a:t> is </a:t>
            </a:r>
            <a:r>
              <a:rPr lang="en-GB" u="sng" dirty="0">
                <a:solidFill>
                  <a:srgbClr val="7E36B4"/>
                </a:solidFill>
              </a:rPr>
              <a:t>when both parties carry out their duties as required by the contract</a:t>
            </a:r>
            <a:r>
              <a:rPr lang="en-GB" dirty="0"/>
              <a:t>.</a:t>
            </a:r>
          </a:p>
          <a:p>
            <a:pPr marL="114300" indent="0">
              <a:buNone/>
            </a:pPr>
            <a:endParaRPr lang="en-GB" sz="1800" b="1" dirty="0">
              <a:solidFill>
                <a:srgbClr val="002060"/>
              </a:solidFill>
              <a:latin typeface="+mj-lt"/>
            </a:endParaRPr>
          </a:p>
          <a:p>
            <a:pPr marL="114300" indent="0">
              <a:buNone/>
            </a:pPr>
            <a:r>
              <a:rPr lang="en-GB" b="1" dirty="0">
                <a:solidFill>
                  <a:srgbClr val="002060"/>
                </a:solidFill>
                <a:latin typeface="+mj-lt"/>
              </a:rPr>
              <a:t>Agreement</a:t>
            </a:r>
            <a:endParaRPr lang="en-GB" dirty="0"/>
          </a:p>
          <a:p>
            <a:pPr marL="114300" indent="0">
              <a:buNone/>
            </a:pPr>
            <a:r>
              <a:rPr lang="en-GB" b="1" dirty="0">
                <a:solidFill>
                  <a:srgbClr val="7E36B4"/>
                </a:solidFill>
              </a:rPr>
              <a:t>Agreement</a:t>
            </a:r>
            <a:r>
              <a:rPr lang="en-GB" dirty="0"/>
              <a:t> (as a method of terminating a contract) is </a:t>
            </a:r>
            <a:r>
              <a:rPr lang="en-GB" u="sng" dirty="0">
                <a:solidFill>
                  <a:srgbClr val="7E36B4"/>
                </a:solidFill>
              </a:rPr>
              <a:t>when the parties agree, by mutual consent, to end the contract, whether or not its purpose has been achieved</a:t>
            </a:r>
            <a:r>
              <a:rPr lang="en-GB" dirty="0"/>
              <a:t>.</a:t>
            </a:r>
          </a:p>
        </p:txBody>
      </p:sp>
    </p:spTree>
    <p:extLst>
      <p:ext uri="{BB962C8B-B14F-4D97-AF65-F5344CB8AC3E}">
        <p14:creationId xmlns:p14="http://schemas.microsoft.com/office/powerpoint/2010/main" val="3265051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E880-C2B3-4E87-9CF3-CA861C1C8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930DB-FA8F-E890-33D1-980686DBF5A9}"/>
              </a:ext>
            </a:extLst>
          </p:cNvPr>
          <p:cNvSpPr>
            <a:spLocks noGrp="1"/>
          </p:cNvSpPr>
          <p:nvPr>
            <p:ph type="title"/>
          </p:nvPr>
        </p:nvSpPr>
        <p:spPr/>
        <p:txBody>
          <a:bodyPr>
            <a:normAutofit/>
          </a:bodyPr>
          <a:lstStyle/>
          <a:p>
            <a:r>
              <a:rPr lang="en-IE" dirty="0"/>
              <a:t>Methods of Terminating a Contract</a:t>
            </a:r>
          </a:p>
        </p:txBody>
      </p:sp>
      <p:sp>
        <p:nvSpPr>
          <p:cNvPr id="3" name="Text Placeholder 2">
            <a:extLst>
              <a:ext uri="{FF2B5EF4-FFF2-40B4-BE49-F238E27FC236}">
                <a16:creationId xmlns:a16="http://schemas.microsoft.com/office/drawing/2014/main" id="{75A7D8A6-3CE6-562A-120E-0075B2C66BF4}"/>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Frustration</a:t>
            </a:r>
            <a:endParaRPr lang="en-GB" dirty="0"/>
          </a:p>
          <a:p>
            <a:pPr marL="114300" indent="0">
              <a:buNone/>
            </a:pPr>
            <a:r>
              <a:rPr lang="en-GB" b="1" dirty="0">
                <a:solidFill>
                  <a:srgbClr val="7E36B4"/>
                </a:solidFill>
              </a:rPr>
              <a:t>Frustration </a:t>
            </a:r>
            <a:r>
              <a:rPr lang="en-GB" dirty="0"/>
              <a:t>is </a:t>
            </a:r>
            <a:r>
              <a:rPr lang="en-GB" u="sng" dirty="0">
                <a:solidFill>
                  <a:srgbClr val="7E36B4"/>
                </a:solidFill>
              </a:rPr>
              <a:t>when an unforeseen event</a:t>
            </a:r>
            <a:r>
              <a:rPr lang="en-GB" dirty="0">
                <a:solidFill>
                  <a:srgbClr val="7E36B4"/>
                </a:solidFill>
              </a:rPr>
              <a:t> </a:t>
            </a:r>
            <a:r>
              <a:rPr lang="en-GB" dirty="0"/>
              <a:t>(death, bankruptcy, pandemic, etc.) </a:t>
            </a:r>
            <a:r>
              <a:rPr lang="en-GB" u="sng" dirty="0">
                <a:solidFill>
                  <a:srgbClr val="7E36B4"/>
                </a:solidFill>
              </a:rPr>
              <a:t>prevents the contract being completed</a:t>
            </a:r>
            <a:r>
              <a:rPr lang="en-GB" dirty="0"/>
              <a:t>.</a:t>
            </a:r>
          </a:p>
          <a:p>
            <a:pPr marL="114300" indent="0">
              <a:buNone/>
            </a:pPr>
            <a:endParaRPr lang="en-GB" sz="1800" b="1" dirty="0">
              <a:solidFill>
                <a:srgbClr val="002060"/>
              </a:solidFill>
              <a:latin typeface="+mj-lt"/>
            </a:endParaRPr>
          </a:p>
          <a:p>
            <a:pPr marL="114300" indent="0">
              <a:buNone/>
            </a:pPr>
            <a:r>
              <a:rPr lang="en-GB" sz="2000" b="1" dirty="0">
                <a:solidFill>
                  <a:srgbClr val="002060"/>
                </a:solidFill>
                <a:latin typeface="+mj-lt"/>
              </a:rPr>
              <a:t>Breach</a:t>
            </a:r>
          </a:p>
          <a:p>
            <a:pPr marL="114300" indent="0">
              <a:buNone/>
            </a:pPr>
            <a:r>
              <a:rPr lang="en-GB" dirty="0"/>
              <a:t>A </a:t>
            </a:r>
            <a:r>
              <a:rPr lang="en-GB" b="1" dirty="0">
                <a:solidFill>
                  <a:srgbClr val="7E36B4"/>
                </a:solidFill>
              </a:rPr>
              <a:t>condition</a:t>
            </a:r>
            <a:r>
              <a:rPr lang="en-GB" dirty="0"/>
              <a:t> is </a:t>
            </a:r>
            <a:r>
              <a:rPr lang="en-GB" u="sng" dirty="0">
                <a:solidFill>
                  <a:srgbClr val="7E36B4"/>
                </a:solidFill>
              </a:rPr>
              <a:t>an essential element of a contract</a:t>
            </a:r>
            <a:r>
              <a:rPr lang="en-GB" dirty="0"/>
              <a:t>. </a:t>
            </a:r>
            <a:r>
              <a:rPr lang="en-GB" b="1" dirty="0">
                <a:solidFill>
                  <a:srgbClr val="7E36B4"/>
                </a:solidFill>
              </a:rPr>
              <a:t>Breach</a:t>
            </a:r>
            <a:r>
              <a:rPr lang="en-GB" dirty="0"/>
              <a:t> of a contract occurs </a:t>
            </a:r>
            <a:r>
              <a:rPr lang="en-GB" u="sng" dirty="0">
                <a:solidFill>
                  <a:srgbClr val="7E36B4"/>
                </a:solidFill>
              </a:rPr>
              <a:t>when one of the parties to the contract breaks a condition of the contract</a:t>
            </a:r>
            <a:r>
              <a:rPr lang="en-GB" dirty="0"/>
              <a:t>. A </a:t>
            </a:r>
            <a:r>
              <a:rPr lang="en-GB" b="1" dirty="0">
                <a:solidFill>
                  <a:srgbClr val="7E36B4"/>
                </a:solidFill>
              </a:rPr>
              <a:t>warranty</a:t>
            </a:r>
            <a:r>
              <a:rPr lang="en-GB" dirty="0"/>
              <a:t> is </a:t>
            </a:r>
            <a:r>
              <a:rPr lang="en-GB" u="sng" dirty="0">
                <a:solidFill>
                  <a:srgbClr val="7E36B4"/>
                </a:solidFill>
              </a:rPr>
              <a:t>a non-essential element of a contract</a:t>
            </a:r>
            <a:r>
              <a:rPr lang="en-GB" dirty="0"/>
              <a:t>. If there is a breach in warranty, the responsible party may need to pay compensation, but the contract remains in place. </a:t>
            </a:r>
          </a:p>
        </p:txBody>
      </p:sp>
    </p:spTree>
    <p:extLst>
      <p:ext uri="{BB962C8B-B14F-4D97-AF65-F5344CB8AC3E}">
        <p14:creationId xmlns:p14="http://schemas.microsoft.com/office/powerpoint/2010/main" val="2579263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F1CA0-4748-861C-8E36-A5F9E44C8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F6CD6-5ED6-F80C-A40B-FD8A2631801C}"/>
              </a:ext>
            </a:extLst>
          </p:cNvPr>
          <p:cNvSpPr>
            <a:spLocks noGrp="1"/>
          </p:cNvSpPr>
          <p:nvPr>
            <p:ph type="title"/>
          </p:nvPr>
        </p:nvSpPr>
        <p:spPr/>
        <p:txBody>
          <a:bodyPr>
            <a:normAutofit/>
          </a:bodyPr>
          <a:lstStyle/>
          <a:p>
            <a:r>
              <a:rPr lang="en-IE" dirty="0"/>
              <a:t>Remedies for Breach of Contract</a:t>
            </a:r>
          </a:p>
        </p:txBody>
      </p:sp>
      <p:sp>
        <p:nvSpPr>
          <p:cNvPr id="3" name="Text Placeholder 2">
            <a:extLst>
              <a:ext uri="{FF2B5EF4-FFF2-40B4-BE49-F238E27FC236}">
                <a16:creationId xmlns:a16="http://schemas.microsoft.com/office/drawing/2014/main" id="{AD6A23AF-7D69-2CCA-CEBA-34D56BD39FB1}"/>
              </a:ext>
            </a:extLst>
          </p:cNvPr>
          <p:cNvSpPr>
            <a:spLocks noGrp="1"/>
          </p:cNvSpPr>
          <p:nvPr>
            <p:ph type="body" idx="1"/>
          </p:nvPr>
        </p:nvSpPr>
        <p:spPr>
          <a:xfrm>
            <a:off x="311700" y="1476031"/>
            <a:ext cx="8520600" cy="3408203"/>
          </a:xfrm>
        </p:spPr>
        <p:txBody>
          <a:bodyPr>
            <a:normAutofit fontScale="92500" lnSpcReduction="20000"/>
          </a:bodyPr>
          <a:lstStyle/>
          <a:p>
            <a:pPr marL="114300" indent="0">
              <a:buNone/>
            </a:pPr>
            <a:r>
              <a:rPr lang="en-GB" dirty="0"/>
              <a:t>When a contract is broken, the following remedies can be enforced.</a:t>
            </a:r>
          </a:p>
          <a:p>
            <a:pPr marL="114300" indent="0">
              <a:buNone/>
            </a:pPr>
            <a:endParaRPr lang="en-GB" dirty="0"/>
          </a:p>
          <a:p>
            <a:pPr marL="114300" indent="0">
              <a:buNone/>
            </a:pPr>
            <a:r>
              <a:rPr lang="en-GB" sz="2000" b="1" dirty="0">
                <a:solidFill>
                  <a:srgbClr val="002060"/>
                </a:solidFill>
                <a:latin typeface="+mj-lt"/>
              </a:rPr>
              <a:t>Rescission</a:t>
            </a:r>
            <a:endParaRPr lang="en-GB" dirty="0"/>
          </a:p>
          <a:p>
            <a:pPr marL="114300" indent="0">
              <a:buNone/>
            </a:pPr>
            <a:r>
              <a:rPr lang="en-GB" dirty="0"/>
              <a:t>To </a:t>
            </a:r>
            <a:r>
              <a:rPr lang="en-GB" b="1" dirty="0">
                <a:solidFill>
                  <a:srgbClr val="7E36B4"/>
                </a:solidFill>
              </a:rPr>
              <a:t>rescind</a:t>
            </a:r>
            <a:r>
              <a:rPr lang="en-GB" dirty="0"/>
              <a:t> a contract means </a:t>
            </a:r>
            <a:r>
              <a:rPr lang="en-GB" u="sng" dirty="0">
                <a:solidFill>
                  <a:srgbClr val="7E36B4"/>
                </a:solidFill>
              </a:rPr>
              <a:t>the contract is cancelled or revoked</a:t>
            </a:r>
            <a:r>
              <a:rPr lang="en-GB" dirty="0"/>
              <a:t>.</a:t>
            </a:r>
          </a:p>
          <a:p>
            <a:pPr marL="114300" indent="0">
              <a:buNone/>
            </a:pPr>
            <a:endParaRPr lang="en-GB" sz="1800" b="1" dirty="0">
              <a:solidFill>
                <a:srgbClr val="002060"/>
              </a:solidFill>
              <a:latin typeface="+mj-lt"/>
            </a:endParaRPr>
          </a:p>
          <a:p>
            <a:pPr marL="114300" indent="0">
              <a:buNone/>
            </a:pPr>
            <a:r>
              <a:rPr lang="en-GB" sz="2100" b="1" dirty="0">
                <a:solidFill>
                  <a:srgbClr val="002060"/>
                </a:solidFill>
                <a:latin typeface="+mj-lt"/>
              </a:rPr>
              <a:t>Specific performance</a:t>
            </a:r>
          </a:p>
          <a:p>
            <a:pPr marL="114300" indent="0">
              <a:buNone/>
            </a:pPr>
            <a:r>
              <a:rPr lang="en-GB" b="1" dirty="0">
                <a:solidFill>
                  <a:srgbClr val="7E36B4"/>
                </a:solidFill>
              </a:rPr>
              <a:t>Specific performance</a:t>
            </a:r>
            <a:r>
              <a:rPr lang="en-GB" dirty="0"/>
              <a:t> is </a:t>
            </a:r>
            <a:r>
              <a:rPr lang="en-GB" u="sng" dirty="0">
                <a:solidFill>
                  <a:srgbClr val="7E36B4"/>
                </a:solidFill>
              </a:rPr>
              <a:t>when a judge orders the contract to be carried out as originally agreed</a:t>
            </a:r>
            <a:r>
              <a:rPr lang="en-GB" dirty="0"/>
              <a:t>.</a:t>
            </a:r>
          </a:p>
          <a:p>
            <a:pPr marL="114300" indent="0">
              <a:buNone/>
            </a:pPr>
            <a:endParaRPr lang="en-GB" dirty="0"/>
          </a:p>
          <a:p>
            <a:pPr marL="114300" indent="0">
              <a:buNone/>
            </a:pPr>
            <a:r>
              <a:rPr lang="en-GB" sz="2100" b="1" dirty="0">
                <a:solidFill>
                  <a:srgbClr val="002060"/>
                </a:solidFill>
                <a:latin typeface="+mj-lt"/>
              </a:rPr>
              <a:t>Financial compensation</a:t>
            </a:r>
          </a:p>
          <a:p>
            <a:pPr marL="114300" indent="0">
              <a:buNone/>
            </a:pPr>
            <a:r>
              <a:rPr lang="en-GB" b="1" dirty="0">
                <a:solidFill>
                  <a:srgbClr val="7E36B4"/>
                </a:solidFill>
              </a:rPr>
              <a:t>Financial compensation </a:t>
            </a:r>
            <a:r>
              <a:rPr lang="en-GB" dirty="0"/>
              <a:t>is </a:t>
            </a:r>
            <a:r>
              <a:rPr lang="en-GB" u="sng" dirty="0">
                <a:solidFill>
                  <a:srgbClr val="7E36B4"/>
                </a:solidFill>
              </a:rPr>
              <a:t>the monetary compensation received by the aggrieved party for the harm suffered as a result of the breach</a:t>
            </a:r>
            <a:r>
              <a:rPr lang="en-GB" dirty="0"/>
              <a:t>.</a:t>
            </a:r>
          </a:p>
        </p:txBody>
      </p:sp>
    </p:spTree>
    <p:extLst>
      <p:ext uri="{BB962C8B-B14F-4D97-AF65-F5344CB8AC3E}">
        <p14:creationId xmlns:p14="http://schemas.microsoft.com/office/powerpoint/2010/main" val="1416406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CD24-5EBC-EDA3-53F8-F5F2ECA01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85570-90FB-34C1-FB93-BB1C40624579}"/>
              </a:ext>
            </a:extLst>
          </p:cNvPr>
          <p:cNvSpPr>
            <a:spLocks noGrp="1"/>
          </p:cNvSpPr>
          <p:nvPr>
            <p:ph type="title"/>
          </p:nvPr>
        </p:nvSpPr>
        <p:spPr/>
        <p:txBody>
          <a:bodyPr>
            <a:normAutofit/>
          </a:bodyPr>
          <a:lstStyle/>
          <a:p>
            <a:r>
              <a:rPr lang="en-IE" dirty="0"/>
              <a:t>1.4 Stakeholder Mapping and Prioritisation</a:t>
            </a:r>
          </a:p>
        </p:txBody>
      </p:sp>
    </p:spTree>
    <p:extLst>
      <p:ext uri="{BB962C8B-B14F-4D97-AF65-F5344CB8AC3E}">
        <p14:creationId xmlns:p14="http://schemas.microsoft.com/office/powerpoint/2010/main" val="85698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0D390-9246-4045-0BC2-1AE5CCCD87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181" y="1231184"/>
            <a:ext cx="8422888" cy="2401215"/>
          </a:xfrm>
          <a:prstGeom prst="rect">
            <a:avLst/>
          </a:prstGeom>
        </p:spPr>
      </p:pic>
    </p:spTree>
    <p:extLst>
      <p:ext uri="{BB962C8B-B14F-4D97-AF65-F5344CB8AC3E}">
        <p14:creationId xmlns:p14="http://schemas.microsoft.com/office/powerpoint/2010/main" val="3680865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3CA5-C50D-6366-3BBC-4296836C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30BB8-F95D-136F-7047-E3913ED6B189}"/>
              </a:ext>
            </a:extLst>
          </p:cNvPr>
          <p:cNvSpPr>
            <a:spLocks noGrp="1"/>
          </p:cNvSpPr>
          <p:nvPr>
            <p:ph type="title"/>
          </p:nvPr>
        </p:nvSpPr>
        <p:spPr/>
        <p:txBody>
          <a:bodyPr>
            <a:normAutofit/>
          </a:bodyPr>
          <a:lstStyle/>
          <a:p>
            <a:r>
              <a:rPr lang="en-IE" dirty="0"/>
              <a:t>What Is Stakeholder Mapping?</a:t>
            </a:r>
          </a:p>
        </p:txBody>
      </p:sp>
      <p:sp>
        <p:nvSpPr>
          <p:cNvPr id="3" name="Text Placeholder 2">
            <a:extLst>
              <a:ext uri="{FF2B5EF4-FFF2-40B4-BE49-F238E27FC236}">
                <a16:creationId xmlns:a16="http://schemas.microsoft.com/office/drawing/2014/main" id="{97FE914A-DE35-88D5-3FB4-205AB1A2EF82}"/>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7E36B4"/>
                </a:solidFill>
              </a:rPr>
              <a:t>Stakeholder mapping </a:t>
            </a:r>
            <a:r>
              <a:rPr lang="en-GB" sz="2000" dirty="0"/>
              <a:t>involves </a:t>
            </a:r>
            <a:r>
              <a:rPr lang="en-GB" sz="2000" u="sng" dirty="0">
                <a:solidFill>
                  <a:srgbClr val="7E36B4"/>
                </a:solidFill>
              </a:rPr>
              <a:t>identifying important stakeholders, understanding their power and interest, and considering different viewpoints</a:t>
            </a:r>
            <a:r>
              <a:rPr lang="en-GB" sz="2000" dirty="0"/>
              <a:t>.</a:t>
            </a:r>
          </a:p>
          <a:p>
            <a:pPr marL="114300" indent="0">
              <a:buNone/>
            </a:pPr>
            <a:endParaRPr lang="en-GB" sz="2000" dirty="0"/>
          </a:p>
          <a:p>
            <a:r>
              <a:rPr lang="en-GB" sz="2000" b="1" dirty="0"/>
              <a:t>Power</a:t>
            </a:r>
            <a:r>
              <a:rPr lang="en-GB" sz="2000" dirty="0"/>
              <a:t> refers to a stakeholder’s ability to influence business decisions.</a:t>
            </a:r>
          </a:p>
          <a:p>
            <a:r>
              <a:rPr lang="en-GB" sz="2000" b="1" dirty="0"/>
              <a:t>Interest</a:t>
            </a:r>
            <a:r>
              <a:rPr lang="en-GB" sz="2000" dirty="0"/>
              <a:t> indicates how much a stakeholder cares about a </a:t>
            </a:r>
            <a:br>
              <a:rPr lang="en-GB" sz="2000" dirty="0"/>
            </a:br>
            <a:r>
              <a:rPr lang="en-GB" sz="2000" dirty="0"/>
              <a:t>particular decision.</a:t>
            </a:r>
          </a:p>
        </p:txBody>
      </p:sp>
    </p:spTree>
    <p:extLst>
      <p:ext uri="{BB962C8B-B14F-4D97-AF65-F5344CB8AC3E}">
        <p14:creationId xmlns:p14="http://schemas.microsoft.com/office/powerpoint/2010/main" val="3151123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C032-EFEA-7051-D923-36D2F884F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23DB1-FD3F-7A5E-E72B-8E7582912093}"/>
              </a:ext>
            </a:extLst>
          </p:cNvPr>
          <p:cNvSpPr>
            <a:spLocks noGrp="1"/>
          </p:cNvSpPr>
          <p:nvPr>
            <p:ph type="title"/>
          </p:nvPr>
        </p:nvSpPr>
        <p:spPr/>
        <p:txBody>
          <a:bodyPr>
            <a:normAutofit/>
          </a:bodyPr>
          <a:lstStyle/>
          <a:p>
            <a:r>
              <a:rPr lang="en-IE" dirty="0"/>
              <a:t>Benefits of Stakeholder Mapping</a:t>
            </a:r>
          </a:p>
        </p:txBody>
      </p:sp>
      <p:sp>
        <p:nvSpPr>
          <p:cNvPr id="3" name="Text Placeholder 2">
            <a:extLst>
              <a:ext uri="{FF2B5EF4-FFF2-40B4-BE49-F238E27FC236}">
                <a16:creationId xmlns:a16="http://schemas.microsoft.com/office/drawing/2014/main" id="{49AA4662-E78A-424B-9A64-2A10AAEABCDA}"/>
              </a:ext>
            </a:extLst>
          </p:cNvPr>
          <p:cNvSpPr>
            <a:spLocks noGrp="1"/>
          </p:cNvSpPr>
          <p:nvPr>
            <p:ph type="body" idx="1"/>
          </p:nvPr>
        </p:nvSpPr>
        <p:spPr>
          <a:xfrm>
            <a:off x="311700" y="1476031"/>
            <a:ext cx="8520600" cy="3408203"/>
          </a:xfrm>
        </p:spPr>
        <p:txBody>
          <a:bodyPr>
            <a:normAutofit/>
          </a:bodyPr>
          <a:lstStyle/>
          <a:p>
            <a:pPr marL="114300" indent="0">
              <a:buNone/>
            </a:pPr>
            <a:r>
              <a:rPr lang="en-GB" sz="2000" dirty="0"/>
              <a:t>Carrying out stakeholder mapping is important as it helps managers </a:t>
            </a:r>
            <a:br>
              <a:rPr lang="en-GB" sz="2000" dirty="0"/>
            </a:br>
            <a:r>
              <a:rPr lang="en-GB" sz="2000" dirty="0"/>
              <a:t>to see:</a:t>
            </a:r>
          </a:p>
          <a:p>
            <a:r>
              <a:rPr lang="en-GB" sz="2000" dirty="0"/>
              <a:t>which stakeholder group cares most about an issue</a:t>
            </a:r>
          </a:p>
          <a:p>
            <a:r>
              <a:rPr lang="en-GB" sz="2000" dirty="0"/>
              <a:t>which group(s) have the greatest power to sway decisions or impact the outcome.</a:t>
            </a:r>
          </a:p>
          <a:p>
            <a:endParaRPr lang="en-GB" sz="2000" dirty="0"/>
          </a:p>
          <a:p>
            <a:pPr marL="114300" indent="0">
              <a:buNone/>
            </a:pPr>
            <a:r>
              <a:rPr lang="en-GB" sz="2000" dirty="0"/>
              <a:t>A </a:t>
            </a:r>
            <a:r>
              <a:rPr lang="en-GB" sz="2000" b="1" dirty="0">
                <a:solidFill>
                  <a:srgbClr val="7E36B4"/>
                </a:solidFill>
              </a:rPr>
              <a:t>power-interest grid</a:t>
            </a:r>
            <a:r>
              <a:rPr lang="en-GB" sz="2000" dirty="0"/>
              <a:t> is </a:t>
            </a:r>
            <a:r>
              <a:rPr lang="en-GB" sz="2000" u="sng" dirty="0">
                <a:solidFill>
                  <a:srgbClr val="7E36B4"/>
                </a:solidFill>
              </a:rPr>
              <a:t>a form of stakeholder mapping that considers the stakeholder’s motivations and their ability to exert influence</a:t>
            </a:r>
            <a:r>
              <a:rPr lang="en-GB" sz="2000" dirty="0"/>
              <a:t> (either positive or negative).</a:t>
            </a:r>
          </a:p>
          <a:p>
            <a:endParaRPr lang="en-GB" sz="2000" dirty="0"/>
          </a:p>
        </p:txBody>
      </p:sp>
    </p:spTree>
    <p:extLst>
      <p:ext uri="{BB962C8B-B14F-4D97-AF65-F5344CB8AC3E}">
        <p14:creationId xmlns:p14="http://schemas.microsoft.com/office/powerpoint/2010/main" val="1626392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D36A-CE53-9E45-1B1B-FC9A52799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70502-D0E1-4E51-3CF2-9C40091A92ED}"/>
              </a:ext>
            </a:extLst>
          </p:cNvPr>
          <p:cNvSpPr>
            <a:spLocks noGrp="1"/>
          </p:cNvSpPr>
          <p:nvPr>
            <p:ph type="title"/>
          </p:nvPr>
        </p:nvSpPr>
        <p:spPr/>
        <p:txBody>
          <a:bodyPr>
            <a:normAutofit/>
          </a:bodyPr>
          <a:lstStyle/>
          <a:p>
            <a:r>
              <a:rPr lang="en-IE" dirty="0"/>
              <a:t>Power-Interest Grid</a:t>
            </a:r>
          </a:p>
        </p:txBody>
      </p:sp>
      <p:pic>
        <p:nvPicPr>
          <p:cNvPr id="7" name="Picture 6">
            <a:extLst>
              <a:ext uri="{FF2B5EF4-FFF2-40B4-BE49-F238E27FC236}">
                <a16:creationId xmlns:a16="http://schemas.microsoft.com/office/drawing/2014/main" id="{78B12134-849E-F852-7347-33C39A60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6801" y="1476926"/>
            <a:ext cx="5303336" cy="3339472"/>
          </a:xfrm>
          <a:prstGeom prst="rect">
            <a:avLst/>
          </a:prstGeom>
        </p:spPr>
      </p:pic>
    </p:spTree>
    <p:extLst>
      <p:ext uri="{BB962C8B-B14F-4D97-AF65-F5344CB8AC3E}">
        <p14:creationId xmlns:p14="http://schemas.microsoft.com/office/powerpoint/2010/main" val="2677010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A5804-347C-97FD-11C5-D1F1DE484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007D1-C60A-25EE-D7A1-4B69E9D533F4}"/>
              </a:ext>
            </a:extLst>
          </p:cNvPr>
          <p:cNvSpPr>
            <a:spLocks noGrp="1"/>
          </p:cNvSpPr>
          <p:nvPr>
            <p:ph type="title"/>
          </p:nvPr>
        </p:nvSpPr>
        <p:spPr>
          <a:xfrm>
            <a:off x="311192" y="787813"/>
            <a:ext cx="8520600" cy="733500"/>
          </a:xfrm>
        </p:spPr>
        <p:txBody>
          <a:bodyPr>
            <a:normAutofit fontScale="90000"/>
          </a:bodyPr>
          <a:lstStyle/>
          <a:p>
            <a:r>
              <a:rPr lang="en-IE" dirty="0"/>
              <a:t>Conducting Stakeholder Mapping Using a </a:t>
            </a:r>
            <a:br>
              <a:rPr lang="en-IE" dirty="0"/>
            </a:br>
            <a:r>
              <a:rPr lang="en-IE" dirty="0"/>
              <a:t>Power-Interest Grid</a:t>
            </a:r>
          </a:p>
        </p:txBody>
      </p:sp>
      <p:sp>
        <p:nvSpPr>
          <p:cNvPr id="3" name="Text Placeholder 2">
            <a:extLst>
              <a:ext uri="{FF2B5EF4-FFF2-40B4-BE49-F238E27FC236}">
                <a16:creationId xmlns:a16="http://schemas.microsoft.com/office/drawing/2014/main" id="{6209E01F-1F2F-5793-3B02-3BBD7B66ADFE}"/>
              </a:ext>
            </a:extLst>
          </p:cNvPr>
          <p:cNvSpPr>
            <a:spLocks noGrp="1"/>
          </p:cNvSpPr>
          <p:nvPr>
            <p:ph type="body" idx="1"/>
          </p:nvPr>
        </p:nvSpPr>
        <p:spPr>
          <a:xfrm>
            <a:off x="311700" y="1476031"/>
            <a:ext cx="8520600" cy="3408203"/>
          </a:xfrm>
        </p:spPr>
        <p:txBody>
          <a:bodyPr>
            <a:normAutofit/>
          </a:bodyPr>
          <a:lstStyle/>
          <a:p>
            <a:pPr>
              <a:buFont typeface="+mj-lt"/>
              <a:buAutoNum type="arabicPeriod"/>
            </a:pPr>
            <a:r>
              <a:rPr lang="en-GB" sz="2000" dirty="0"/>
              <a:t>Identify the internal and external stakeholders.</a:t>
            </a:r>
          </a:p>
          <a:p>
            <a:pPr>
              <a:buFont typeface="+mj-lt"/>
              <a:buAutoNum type="arabicPeriod"/>
            </a:pPr>
            <a:r>
              <a:rPr lang="en-GB" sz="2000" dirty="0"/>
              <a:t>Determine the power and interest of each stakeholder.</a:t>
            </a:r>
          </a:p>
          <a:p>
            <a:pPr>
              <a:buFont typeface="+mj-lt"/>
              <a:buAutoNum type="arabicPeriod"/>
            </a:pPr>
            <a:r>
              <a:rPr lang="en-GB" sz="2000" dirty="0"/>
              <a:t>Create the grid.</a:t>
            </a:r>
          </a:p>
          <a:p>
            <a:pPr>
              <a:buFont typeface="+mj-lt"/>
              <a:buAutoNum type="arabicPeriod"/>
            </a:pPr>
            <a:r>
              <a:rPr lang="en-GB" sz="2000" dirty="0"/>
              <a:t>Plot stakeholders on the grid based on their power and interest.</a:t>
            </a:r>
          </a:p>
          <a:p>
            <a:pPr>
              <a:buFont typeface="+mj-lt"/>
              <a:buAutoNum type="arabicPeriod"/>
            </a:pPr>
            <a:r>
              <a:rPr lang="en-GB" sz="2000" dirty="0"/>
              <a:t>Identify the stakeholders to prioritise based on the grid.</a:t>
            </a:r>
          </a:p>
          <a:p>
            <a:pPr>
              <a:buFont typeface="+mj-lt"/>
              <a:buAutoNum type="arabicPeriod"/>
            </a:pPr>
            <a:r>
              <a:rPr lang="en-GB" sz="2000" dirty="0"/>
              <a:t>Develop stakeholder engagement strategies.</a:t>
            </a:r>
          </a:p>
          <a:p>
            <a:pPr>
              <a:buFont typeface="+mj-lt"/>
              <a:buAutoNum type="arabicPeriod"/>
            </a:pPr>
            <a:r>
              <a:rPr lang="en-GB" sz="2000" dirty="0"/>
              <a:t>Regularly monitor and review the grid.</a:t>
            </a:r>
          </a:p>
        </p:txBody>
      </p:sp>
    </p:spTree>
    <p:extLst>
      <p:ext uri="{BB962C8B-B14F-4D97-AF65-F5344CB8AC3E}">
        <p14:creationId xmlns:p14="http://schemas.microsoft.com/office/powerpoint/2010/main" val="215213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7035-0319-95FA-43A5-A0D9AD201A5C}"/>
              </a:ext>
            </a:extLst>
          </p:cNvPr>
          <p:cNvSpPr>
            <a:spLocks noGrp="1"/>
          </p:cNvSpPr>
          <p:nvPr>
            <p:ph type="title"/>
          </p:nvPr>
        </p:nvSpPr>
        <p:spPr/>
        <p:txBody>
          <a:bodyPr/>
          <a:lstStyle/>
          <a:p>
            <a:r>
              <a:rPr lang="en-IE" dirty="0"/>
              <a:t>Who Are Stakeholders?</a:t>
            </a:r>
          </a:p>
        </p:txBody>
      </p:sp>
      <p:sp>
        <p:nvSpPr>
          <p:cNvPr id="3" name="Text Placeholder 2">
            <a:extLst>
              <a:ext uri="{FF2B5EF4-FFF2-40B4-BE49-F238E27FC236}">
                <a16:creationId xmlns:a16="http://schemas.microsoft.com/office/drawing/2014/main" id="{6DA21D3E-2E49-E007-D3BB-6BF2DE608D83}"/>
              </a:ext>
            </a:extLst>
          </p:cNvPr>
          <p:cNvSpPr>
            <a:spLocks noGrp="1"/>
          </p:cNvSpPr>
          <p:nvPr>
            <p:ph type="body" idx="1"/>
          </p:nvPr>
        </p:nvSpPr>
        <p:spPr/>
        <p:txBody>
          <a:bodyPr>
            <a:normAutofit/>
          </a:bodyPr>
          <a:lstStyle/>
          <a:p>
            <a:pPr marL="114300" indent="0" algn="l">
              <a:buNone/>
            </a:pPr>
            <a:r>
              <a:rPr lang="en-GB" b="0" i="0" u="none" strike="noStrike" baseline="0" dirty="0">
                <a:latin typeface="+mn-lt"/>
              </a:rPr>
              <a:t>All decisions made by a business will impact on one or more of its stakeholders. Ignoring this impact may result in negative consequences for the organisation.</a:t>
            </a:r>
          </a:p>
          <a:p>
            <a:pPr marL="114300" indent="0" algn="l">
              <a:buNone/>
            </a:pPr>
            <a:endParaRPr lang="en-GB" b="0" i="0" u="none" strike="noStrike" baseline="0" dirty="0">
              <a:latin typeface="+mn-lt"/>
            </a:endParaRPr>
          </a:p>
          <a:p>
            <a:pPr marL="114300" indent="0" algn="l">
              <a:buNone/>
            </a:pPr>
            <a:r>
              <a:rPr lang="en-GB" dirty="0">
                <a:highlight>
                  <a:srgbClr val="D7EAB8"/>
                </a:highlight>
              </a:rPr>
              <a:t>For example, employees may be unhappy about a change in work practices that are being considered to reduce costs in a business. In that case, it may be detrimental to enforce these changes without considering staff views if it will result in:</a:t>
            </a:r>
          </a:p>
          <a:p>
            <a:pPr algn="l"/>
            <a:r>
              <a:rPr lang="en-GB" dirty="0">
                <a:highlight>
                  <a:srgbClr val="D7EAB8"/>
                </a:highlight>
              </a:rPr>
              <a:t>a demotivated workforce, which affects production levels and quality of work</a:t>
            </a:r>
          </a:p>
          <a:p>
            <a:pPr algn="l"/>
            <a:r>
              <a:rPr lang="en-IE" dirty="0">
                <a:highlight>
                  <a:srgbClr val="D7EAB8"/>
                </a:highlight>
              </a:rPr>
              <a:t>high staff turnover.</a:t>
            </a:r>
          </a:p>
        </p:txBody>
      </p:sp>
    </p:spTree>
    <p:extLst>
      <p:ext uri="{BB962C8B-B14F-4D97-AF65-F5344CB8AC3E}">
        <p14:creationId xmlns:p14="http://schemas.microsoft.com/office/powerpoint/2010/main" val="3008153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A8DB-2066-823C-D26B-C55E73D9D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B2115-78D6-4194-B33F-0148C054AC89}"/>
              </a:ext>
            </a:extLst>
          </p:cNvPr>
          <p:cNvSpPr>
            <a:spLocks noGrp="1"/>
          </p:cNvSpPr>
          <p:nvPr>
            <p:ph type="title"/>
          </p:nvPr>
        </p:nvSpPr>
        <p:spPr>
          <a:xfrm>
            <a:off x="311192" y="787813"/>
            <a:ext cx="8520600" cy="733500"/>
          </a:xfrm>
        </p:spPr>
        <p:txBody>
          <a:bodyPr>
            <a:normAutofit fontScale="90000"/>
          </a:bodyPr>
          <a:lstStyle/>
          <a:p>
            <a:r>
              <a:rPr lang="en-IE" dirty="0"/>
              <a:t>Conducting Stakeholder Mapping Using a </a:t>
            </a:r>
            <a:br>
              <a:rPr lang="en-IE" dirty="0"/>
            </a:br>
            <a:r>
              <a:rPr lang="en-IE" dirty="0"/>
              <a:t>Power-Interest Grid</a:t>
            </a:r>
          </a:p>
        </p:txBody>
      </p:sp>
      <p:sp>
        <p:nvSpPr>
          <p:cNvPr id="3" name="Text Placeholder 2">
            <a:extLst>
              <a:ext uri="{FF2B5EF4-FFF2-40B4-BE49-F238E27FC236}">
                <a16:creationId xmlns:a16="http://schemas.microsoft.com/office/drawing/2014/main" id="{7A698817-B1C5-2F23-B234-7A660E2902B3}"/>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Stakeholder engagement strategies</a:t>
            </a:r>
          </a:p>
          <a:p>
            <a:pPr marL="114300" indent="0">
              <a:buNone/>
            </a:pPr>
            <a:r>
              <a:rPr lang="en-GB" b="1" dirty="0">
                <a:solidFill>
                  <a:srgbClr val="002060"/>
                </a:solidFill>
                <a:latin typeface="+mj-lt"/>
              </a:rPr>
              <a:t>High power, low interest (satisfy)</a:t>
            </a:r>
            <a:endParaRPr lang="en-GB" dirty="0"/>
          </a:p>
          <a:p>
            <a:pPr marL="114300" indent="0">
              <a:buNone/>
            </a:pPr>
            <a:r>
              <a:rPr lang="en-GB" sz="1600" dirty="0"/>
              <a:t>These stakeholders need to be kept satisfied even though they aren’t interested because they hold high power.</a:t>
            </a:r>
          </a:p>
          <a:p>
            <a:r>
              <a:rPr lang="en-GB" sz="1600" dirty="0"/>
              <a:t>Consult and engage with this group.</a:t>
            </a:r>
          </a:p>
          <a:p>
            <a:pPr marL="114300" indent="0">
              <a:buNone/>
            </a:pPr>
            <a:endParaRPr lang="en-GB" sz="1500" dirty="0"/>
          </a:p>
          <a:p>
            <a:pPr marL="114300" indent="0">
              <a:buNone/>
            </a:pPr>
            <a:r>
              <a:rPr lang="en-GB" b="1" dirty="0">
                <a:solidFill>
                  <a:srgbClr val="002060"/>
                </a:solidFill>
                <a:latin typeface="+mj-lt"/>
              </a:rPr>
              <a:t>High power, high interest (prioritise)</a:t>
            </a:r>
          </a:p>
          <a:p>
            <a:pPr marL="114300" indent="0">
              <a:buNone/>
            </a:pPr>
            <a:r>
              <a:rPr lang="en-GB" sz="1600" dirty="0"/>
              <a:t>Stakeholders to prioritise.</a:t>
            </a:r>
          </a:p>
          <a:p>
            <a:r>
              <a:rPr lang="en-GB" sz="1600" dirty="0"/>
              <a:t>Involve in projects and key decisions.</a:t>
            </a:r>
          </a:p>
          <a:p>
            <a:r>
              <a:rPr lang="en-GB" sz="1600" dirty="0"/>
              <a:t>Engage on a regular basis.</a:t>
            </a:r>
          </a:p>
          <a:p>
            <a:r>
              <a:rPr lang="en-GB" sz="1600" dirty="0"/>
              <a:t>Work to maintain a co-operative relationship.</a:t>
            </a:r>
          </a:p>
        </p:txBody>
      </p:sp>
    </p:spTree>
    <p:extLst>
      <p:ext uri="{BB962C8B-B14F-4D97-AF65-F5344CB8AC3E}">
        <p14:creationId xmlns:p14="http://schemas.microsoft.com/office/powerpoint/2010/main" val="2968213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3D964-F82A-3746-2D0F-F08E6BC01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F4086-DD4B-EC12-4060-C9D26CA8E595}"/>
              </a:ext>
            </a:extLst>
          </p:cNvPr>
          <p:cNvSpPr>
            <a:spLocks noGrp="1"/>
          </p:cNvSpPr>
          <p:nvPr>
            <p:ph type="title"/>
          </p:nvPr>
        </p:nvSpPr>
        <p:spPr>
          <a:xfrm>
            <a:off x="311192" y="787813"/>
            <a:ext cx="8520600" cy="733500"/>
          </a:xfrm>
        </p:spPr>
        <p:txBody>
          <a:bodyPr>
            <a:normAutofit fontScale="90000"/>
          </a:bodyPr>
          <a:lstStyle/>
          <a:p>
            <a:r>
              <a:rPr lang="en-IE" dirty="0"/>
              <a:t>Conducting Stakeholder Mapping Using a </a:t>
            </a:r>
            <a:br>
              <a:rPr lang="en-IE" dirty="0"/>
            </a:br>
            <a:r>
              <a:rPr lang="en-IE" dirty="0"/>
              <a:t>Power-Interest Grid</a:t>
            </a:r>
          </a:p>
        </p:txBody>
      </p:sp>
      <p:sp>
        <p:nvSpPr>
          <p:cNvPr id="3" name="Text Placeholder 2">
            <a:extLst>
              <a:ext uri="{FF2B5EF4-FFF2-40B4-BE49-F238E27FC236}">
                <a16:creationId xmlns:a16="http://schemas.microsoft.com/office/drawing/2014/main" id="{932CE5BB-DAAA-0786-904E-1BED49CD62BB}"/>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Stakeholder engagement strategies</a:t>
            </a:r>
          </a:p>
          <a:p>
            <a:pPr marL="114300" indent="0">
              <a:buNone/>
            </a:pPr>
            <a:r>
              <a:rPr lang="en-GB" b="1" dirty="0">
                <a:solidFill>
                  <a:srgbClr val="002060"/>
                </a:solidFill>
                <a:latin typeface="+mj-lt"/>
              </a:rPr>
              <a:t>Low power, low interest (monitor)</a:t>
            </a:r>
            <a:endParaRPr lang="en-GB" dirty="0"/>
          </a:p>
          <a:p>
            <a:r>
              <a:rPr lang="en-GB" sz="1600" dirty="0"/>
              <a:t>Monitor, but do not bore with excessive communication.</a:t>
            </a:r>
          </a:p>
          <a:p>
            <a:pPr marL="114300" indent="0">
              <a:buNone/>
            </a:pPr>
            <a:endParaRPr lang="en-GB" sz="1500" dirty="0"/>
          </a:p>
          <a:p>
            <a:pPr marL="114300" indent="0">
              <a:buNone/>
            </a:pPr>
            <a:r>
              <a:rPr lang="en-GB" b="1" dirty="0">
                <a:solidFill>
                  <a:srgbClr val="002060"/>
                </a:solidFill>
                <a:latin typeface="+mj-lt"/>
              </a:rPr>
              <a:t>Low power, high interest (inform)</a:t>
            </a:r>
          </a:p>
          <a:p>
            <a:r>
              <a:rPr lang="en-GB" sz="1600" dirty="0"/>
              <a:t>Keep adequately informed.</a:t>
            </a:r>
          </a:p>
          <a:p>
            <a:r>
              <a:rPr lang="en-GB" sz="1600" dirty="0"/>
              <a:t>Engage to ensure no major issues are arising.</a:t>
            </a:r>
          </a:p>
          <a:p>
            <a:pPr marL="114300" indent="0">
              <a:buNone/>
            </a:pPr>
            <a:endParaRPr lang="en-GB" sz="1600" dirty="0"/>
          </a:p>
          <a:p>
            <a:pPr marL="114300" indent="0">
              <a:buNone/>
            </a:pPr>
            <a:r>
              <a:rPr lang="en-GB" sz="1600" b="1" dirty="0">
                <a:solidFill>
                  <a:srgbClr val="7E36B4"/>
                </a:solidFill>
              </a:rPr>
              <a:t>Stakeholder engagement </a:t>
            </a:r>
            <a:r>
              <a:rPr lang="en-GB" sz="1600" dirty="0"/>
              <a:t>is the </a:t>
            </a:r>
            <a:r>
              <a:rPr lang="en-GB" sz="1600" u="sng" dirty="0">
                <a:solidFill>
                  <a:srgbClr val="7E36B4"/>
                </a:solidFill>
              </a:rPr>
              <a:t>process by which an organisation involves stakeholders</a:t>
            </a:r>
          </a:p>
          <a:p>
            <a:pPr marL="114300" indent="0">
              <a:buNone/>
            </a:pPr>
            <a:r>
              <a:rPr lang="en-GB" sz="1600" u="sng" dirty="0">
                <a:solidFill>
                  <a:srgbClr val="7E36B4"/>
                </a:solidFill>
              </a:rPr>
              <a:t>(individuals and groups) and communicates with them</a:t>
            </a:r>
            <a:r>
              <a:rPr lang="en-GB" sz="1600" dirty="0"/>
              <a:t>.</a:t>
            </a:r>
          </a:p>
        </p:txBody>
      </p:sp>
    </p:spTree>
    <p:extLst>
      <p:ext uri="{BB962C8B-B14F-4D97-AF65-F5344CB8AC3E}">
        <p14:creationId xmlns:p14="http://schemas.microsoft.com/office/powerpoint/2010/main" val="353239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6A643-965C-B399-D437-5D07BE767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761EB-79E3-7BAE-2B40-48AB32533862}"/>
              </a:ext>
            </a:extLst>
          </p:cNvPr>
          <p:cNvSpPr>
            <a:spLocks noGrp="1"/>
          </p:cNvSpPr>
          <p:nvPr>
            <p:ph type="title"/>
          </p:nvPr>
        </p:nvSpPr>
        <p:spPr/>
        <p:txBody>
          <a:bodyPr>
            <a:normAutofit fontScale="90000"/>
          </a:bodyPr>
          <a:lstStyle/>
          <a:p>
            <a:r>
              <a:rPr lang="en-IE" dirty="0"/>
              <a:t>Importance of Prioritising Stakeholder Interests</a:t>
            </a:r>
          </a:p>
        </p:txBody>
      </p:sp>
      <p:sp>
        <p:nvSpPr>
          <p:cNvPr id="3" name="Text Placeholder 2">
            <a:extLst>
              <a:ext uri="{FF2B5EF4-FFF2-40B4-BE49-F238E27FC236}">
                <a16:creationId xmlns:a16="http://schemas.microsoft.com/office/drawing/2014/main" id="{92563EA3-56D6-96BE-5686-A69BB6AD4631}"/>
              </a:ext>
            </a:extLst>
          </p:cNvPr>
          <p:cNvSpPr>
            <a:spLocks noGrp="1"/>
          </p:cNvSpPr>
          <p:nvPr>
            <p:ph type="body" idx="1"/>
          </p:nvPr>
        </p:nvSpPr>
        <p:spPr>
          <a:xfrm>
            <a:off x="311700" y="1476031"/>
            <a:ext cx="8520600" cy="3408203"/>
          </a:xfrm>
        </p:spPr>
        <p:txBody>
          <a:bodyPr>
            <a:normAutofit/>
          </a:bodyPr>
          <a:lstStyle/>
          <a:p>
            <a:pPr>
              <a:buClr>
                <a:srgbClr val="00B050"/>
              </a:buClr>
              <a:buFont typeface="Wingdings" panose="05000000000000000000" pitchFamily="2" charset="2"/>
              <a:buChar char="ü"/>
            </a:pPr>
            <a:r>
              <a:rPr lang="en-GB" sz="2000" dirty="0"/>
              <a:t>Ensures that stakeholders with the most interest are involved in the decisions of the business.</a:t>
            </a:r>
          </a:p>
          <a:p>
            <a:pPr>
              <a:buClr>
                <a:srgbClr val="00B050"/>
              </a:buClr>
              <a:buFont typeface="Wingdings" panose="05000000000000000000" pitchFamily="2" charset="2"/>
              <a:buChar char="ü"/>
            </a:pPr>
            <a:r>
              <a:rPr lang="en-GB" sz="2000" dirty="0"/>
              <a:t>Identifies possible areas of conflict that might arise so appropriate actions can be taken in advance. </a:t>
            </a:r>
          </a:p>
          <a:p>
            <a:pPr>
              <a:buClr>
                <a:srgbClr val="00B050"/>
              </a:buClr>
              <a:buFont typeface="Wingdings" panose="05000000000000000000" pitchFamily="2" charset="2"/>
              <a:buChar char="ü"/>
            </a:pPr>
            <a:r>
              <a:rPr lang="en-GB" sz="2000" dirty="0"/>
              <a:t>Provides the opportunity to negotiate with groups who might disagree with a strategy.</a:t>
            </a:r>
          </a:p>
          <a:p>
            <a:pPr>
              <a:buClr>
                <a:srgbClr val="00B050"/>
              </a:buClr>
              <a:buFont typeface="Wingdings" panose="05000000000000000000" pitchFamily="2" charset="2"/>
              <a:buChar char="ü"/>
            </a:pPr>
            <a:r>
              <a:rPr lang="en-GB" sz="2000" dirty="0"/>
              <a:t>Communication strategies can be tailored for different stakeholder groups.</a:t>
            </a:r>
          </a:p>
          <a:p>
            <a:pPr>
              <a:buClr>
                <a:srgbClr val="00B050"/>
              </a:buClr>
              <a:buFont typeface="Wingdings" panose="05000000000000000000" pitchFamily="2" charset="2"/>
              <a:buChar char="ü"/>
            </a:pPr>
            <a:r>
              <a:rPr lang="en-GB" sz="2000" dirty="0"/>
              <a:t>Improves strategic (long-term) planning.</a:t>
            </a:r>
          </a:p>
        </p:txBody>
      </p:sp>
    </p:spTree>
    <p:extLst>
      <p:ext uri="{BB962C8B-B14F-4D97-AF65-F5344CB8AC3E}">
        <p14:creationId xmlns:p14="http://schemas.microsoft.com/office/powerpoint/2010/main" val="779679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B0197-34DD-23E2-C13F-B9F020F78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46DD6-1FA8-025C-B42E-AA1AC5FD675E}"/>
              </a:ext>
            </a:extLst>
          </p:cNvPr>
          <p:cNvSpPr>
            <a:spLocks noGrp="1"/>
          </p:cNvSpPr>
          <p:nvPr>
            <p:ph type="title"/>
          </p:nvPr>
        </p:nvSpPr>
        <p:spPr/>
        <p:txBody>
          <a:bodyPr>
            <a:normAutofit/>
          </a:bodyPr>
          <a:lstStyle/>
          <a:p>
            <a:r>
              <a:rPr lang="en-IE" dirty="0"/>
              <a:t>Limitations of Power-Interest Grids</a:t>
            </a:r>
          </a:p>
        </p:txBody>
      </p:sp>
      <p:sp>
        <p:nvSpPr>
          <p:cNvPr id="3" name="Text Placeholder 2">
            <a:extLst>
              <a:ext uri="{FF2B5EF4-FFF2-40B4-BE49-F238E27FC236}">
                <a16:creationId xmlns:a16="http://schemas.microsoft.com/office/drawing/2014/main" id="{C03E9DCC-EFC8-4034-08B8-BFECF1881D92}"/>
              </a:ext>
            </a:extLst>
          </p:cNvPr>
          <p:cNvSpPr>
            <a:spLocks noGrp="1"/>
          </p:cNvSpPr>
          <p:nvPr>
            <p:ph type="body" idx="1"/>
          </p:nvPr>
        </p:nvSpPr>
        <p:spPr>
          <a:xfrm>
            <a:off x="311700" y="1476031"/>
            <a:ext cx="8520600" cy="3408203"/>
          </a:xfrm>
        </p:spPr>
        <p:txBody>
          <a:bodyPr>
            <a:normAutofit/>
          </a:bodyPr>
          <a:lstStyle/>
          <a:p>
            <a:pPr>
              <a:buClr>
                <a:srgbClr val="FF0000"/>
              </a:buClr>
              <a:buFont typeface="Arial" panose="020B0604020202020204" pitchFamily="34" charset="0"/>
              <a:buChar char="x"/>
            </a:pPr>
            <a:r>
              <a:rPr lang="en-GB" sz="2000" dirty="0"/>
              <a:t>Subjective: establishing the power and interest levels of stakeholders can be open to interpretation.</a:t>
            </a:r>
          </a:p>
          <a:p>
            <a:pPr>
              <a:buClr>
                <a:srgbClr val="FF0000"/>
              </a:buClr>
              <a:buFont typeface="Arial" panose="020B0604020202020204" pitchFamily="34" charset="0"/>
              <a:buChar char="x"/>
            </a:pPr>
            <a:r>
              <a:rPr lang="en-GB" sz="2000" dirty="0"/>
              <a:t>Overly simplistic: classifies stakeholders into only four quadrants, based solely on power and interest.</a:t>
            </a:r>
          </a:p>
          <a:p>
            <a:pPr>
              <a:buClr>
                <a:srgbClr val="00B050"/>
              </a:buClr>
              <a:buFont typeface="Wingdings" panose="05000000000000000000" pitchFamily="2" charset="2"/>
              <a:buChar char="ü"/>
            </a:pPr>
            <a:endParaRPr lang="en-GB" sz="2000" dirty="0"/>
          </a:p>
        </p:txBody>
      </p:sp>
    </p:spTree>
    <p:extLst>
      <p:ext uri="{BB962C8B-B14F-4D97-AF65-F5344CB8AC3E}">
        <p14:creationId xmlns:p14="http://schemas.microsoft.com/office/powerpoint/2010/main" val="1513831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C4A0-AA72-18E4-9D3F-883D8FB8D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5CB31-FBED-10AA-360C-BC2E460AF373}"/>
              </a:ext>
            </a:extLst>
          </p:cNvPr>
          <p:cNvSpPr>
            <a:spLocks noGrp="1"/>
          </p:cNvSpPr>
          <p:nvPr>
            <p:ph type="title"/>
          </p:nvPr>
        </p:nvSpPr>
        <p:spPr/>
        <p:txBody>
          <a:bodyPr>
            <a:normAutofit/>
          </a:bodyPr>
          <a:lstStyle/>
          <a:p>
            <a:r>
              <a:rPr lang="en-IE" dirty="0"/>
              <a:t>1.5 Social Responsibility Towards Stakeholders</a:t>
            </a:r>
          </a:p>
        </p:txBody>
      </p:sp>
    </p:spTree>
    <p:extLst>
      <p:ext uri="{BB962C8B-B14F-4D97-AF65-F5344CB8AC3E}">
        <p14:creationId xmlns:p14="http://schemas.microsoft.com/office/powerpoint/2010/main" val="3525680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0A090D-428C-A145-1B68-91DCF2A1628B}"/>
              </a:ext>
            </a:extLst>
          </p:cNvPr>
          <p:cNvPicPr>
            <a:picLocks noChangeAspect="1"/>
          </p:cNvPicPr>
          <p:nvPr/>
        </p:nvPicPr>
        <p:blipFill>
          <a:blip r:embed="rId2"/>
          <a:stretch>
            <a:fillRect/>
          </a:stretch>
        </p:blipFill>
        <p:spPr>
          <a:xfrm>
            <a:off x="490653" y="1217917"/>
            <a:ext cx="8216327" cy="2528639"/>
          </a:xfrm>
          <a:prstGeom prst="rect">
            <a:avLst/>
          </a:prstGeom>
        </p:spPr>
      </p:pic>
    </p:spTree>
    <p:extLst>
      <p:ext uri="{BB962C8B-B14F-4D97-AF65-F5344CB8AC3E}">
        <p14:creationId xmlns:p14="http://schemas.microsoft.com/office/powerpoint/2010/main" val="576299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83E86-CDDC-A014-0599-8261BF424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6080A-D12E-15AF-72E8-66F4FCFCADB5}"/>
              </a:ext>
            </a:extLst>
          </p:cNvPr>
          <p:cNvSpPr>
            <a:spLocks noGrp="1"/>
          </p:cNvSpPr>
          <p:nvPr>
            <p:ph type="title"/>
          </p:nvPr>
        </p:nvSpPr>
        <p:spPr/>
        <p:txBody>
          <a:bodyPr>
            <a:normAutofit/>
          </a:bodyPr>
          <a:lstStyle/>
          <a:p>
            <a:r>
              <a:rPr lang="en-IE" dirty="0"/>
              <a:t>Corporate Social Responsibility (CSR)</a:t>
            </a:r>
          </a:p>
        </p:txBody>
      </p:sp>
      <p:sp>
        <p:nvSpPr>
          <p:cNvPr id="3" name="Text Placeholder 2">
            <a:extLst>
              <a:ext uri="{FF2B5EF4-FFF2-40B4-BE49-F238E27FC236}">
                <a16:creationId xmlns:a16="http://schemas.microsoft.com/office/drawing/2014/main" id="{6FA8880D-18B4-7121-6393-AAFA0CFEB815}"/>
              </a:ext>
            </a:extLst>
          </p:cNvPr>
          <p:cNvSpPr>
            <a:spLocks noGrp="1"/>
          </p:cNvSpPr>
          <p:nvPr>
            <p:ph type="body" idx="1"/>
          </p:nvPr>
        </p:nvSpPr>
        <p:spPr>
          <a:xfrm>
            <a:off x="311700" y="1476031"/>
            <a:ext cx="8520600" cy="3408203"/>
          </a:xfrm>
        </p:spPr>
        <p:txBody>
          <a:bodyPr>
            <a:noAutofit/>
          </a:bodyPr>
          <a:lstStyle/>
          <a:p>
            <a:pPr marL="114300" indent="0">
              <a:buNone/>
            </a:pPr>
            <a:r>
              <a:rPr lang="en-GB" sz="1450" b="1" dirty="0">
                <a:solidFill>
                  <a:srgbClr val="7E36B4"/>
                </a:solidFill>
              </a:rPr>
              <a:t>Corporate social responsibility (CSR) </a:t>
            </a:r>
            <a:r>
              <a:rPr lang="en-GB" sz="1450" dirty="0"/>
              <a:t>refers to </a:t>
            </a:r>
            <a:r>
              <a:rPr lang="en-GB" sz="1450" u="sng" dirty="0">
                <a:solidFill>
                  <a:srgbClr val="7E36B4"/>
                </a:solidFill>
              </a:rPr>
              <a:t>how businesses interact with stakeholders in terms of social accountability</a:t>
            </a:r>
            <a:r>
              <a:rPr lang="en-GB" sz="1450" dirty="0"/>
              <a:t>. A business that is socially responsible looks at the overall behaviour of the organisation towards its stakeholders and seeks to exceed basic legal requirements by considering its impact on society.</a:t>
            </a:r>
          </a:p>
          <a:p>
            <a:pPr marL="114300" indent="0">
              <a:buNone/>
            </a:pPr>
            <a:endParaRPr lang="en-GB" sz="1450" dirty="0"/>
          </a:p>
          <a:p>
            <a:pPr marL="114300" indent="0">
              <a:buNone/>
            </a:pPr>
            <a:r>
              <a:rPr lang="en-GB" sz="1450" dirty="0"/>
              <a:t>CSR is traditionally broken into four categories:</a:t>
            </a:r>
          </a:p>
          <a:p>
            <a:r>
              <a:rPr lang="en-GB" sz="1450" dirty="0"/>
              <a:t>ethical responsibility</a:t>
            </a:r>
          </a:p>
          <a:p>
            <a:r>
              <a:rPr lang="en-GB" sz="1450" dirty="0"/>
              <a:t>environmental responsibility</a:t>
            </a:r>
          </a:p>
          <a:p>
            <a:r>
              <a:rPr lang="en-GB" sz="1450" dirty="0"/>
              <a:t>philanthropic (giving to help others) responsibility</a:t>
            </a:r>
          </a:p>
          <a:p>
            <a:r>
              <a:rPr lang="en-GB" sz="1450" dirty="0"/>
              <a:t>economic responsibility.</a:t>
            </a:r>
          </a:p>
          <a:p>
            <a:endParaRPr lang="en-GB" sz="1450" dirty="0"/>
          </a:p>
          <a:p>
            <a:pPr marL="114300" indent="0">
              <a:buNone/>
            </a:pPr>
            <a:r>
              <a:rPr lang="en-GB" sz="1450" dirty="0"/>
              <a:t>Many companies are also considering different forms of CSR, such as inclusion and diversity, governance, wellbeing and employee engagement.</a:t>
            </a:r>
          </a:p>
          <a:p>
            <a:endParaRPr lang="en-GB" sz="1600" dirty="0"/>
          </a:p>
        </p:txBody>
      </p:sp>
    </p:spTree>
    <p:extLst>
      <p:ext uri="{BB962C8B-B14F-4D97-AF65-F5344CB8AC3E}">
        <p14:creationId xmlns:p14="http://schemas.microsoft.com/office/powerpoint/2010/main" val="376347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07E20-578B-3043-F92C-1F5712F06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F6723-8086-4B09-6751-D86F602C2CA9}"/>
              </a:ext>
            </a:extLst>
          </p:cNvPr>
          <p:cNvSpPr>
            <a:spLocks noGrp="1"/>
          </p:cNvSpPr>
          <p:nvPr>
            <p:ph type="title"/>
          </p:nvPr>
        </p:nvSpPr>
        <p:spPr/>
        <p:txBody>
          <a:bodyPr>
            <a:normAutofit/>
          </a:bodyPr>
          <a:lstStyle/>
          <a:p>
            <a:r>
              <a:rPr lang="en-IE" b="0" dirty="0">
                <a:solidFill>
                  <a:srgbClr val="00B0F0"/>
                </a:solidFill>
              </a:rPr>
              <a:t>Business ethics</a:t>
            </a:r>
          </a:p>
        </p:txBody>
      </p:sp>
      <p:sp>
        <p:nvSpPr>
          <p:cNvPr id="3" name="Text Placeholder 2">
            <a:extLst>
              <a:ext uri="{FF2B5EF4-FFF2-40B4-BE49-F238E27FC236}">
                <a16:creationId xmlns:a16="http://schemas.microsoft.com/office/drawing/2014/main" id="{1AA9A344-B48A-7B7A-82DA-D8DE89480A64}"/>
              </a:ext>
            </a:extLst>
          </p:cNvPr>
          <p:cNvSpPr>
            <a:spLocks noGrp="1"/>
          </p:cNvSpPr>
          <p:nvPr>
            <p:ph type="body" idx="1"/>
          </p:nvPr>
        </p:nvSpPr>
        <p:spPr>
          <a:xfrm>
            <a:off x="311700" y="1476031"/>
            <a:ext cx="8520600" cy="3408203"/>
          </a:xfrm>
        </p:spPr>
        <p:txBody>
          <a:bodyPr>
            <a:normAutofit/>
          </a:bodyPr>
          <a:lstStyle/>
          <a:p>
            <a:pPr marL="114300" indent="0">
              <a:buNone/>
            </a:pPr>
            <a:r>
              <a:rPr lang="en-GB" sz="2100" b="1" dirty="0">
                <a:solidFill>
                  <a:srgbClr val="7E36B4"/>
                </a:solidFill>
              </a:rPr>
              <a:t>Business ethics</a:t>
            </a:r>
            <a:r>
              <a:rPr lang="en-GB" sz="2000" dirty="0"/>
              <a:t> are </a:t>
            </a:r>
            <a:r>
              <a:rPr lang="en-GB" sz="2100" u="sng" dirty="0">
                <a:solidFill>
                  <a:srgbClr val="7E36B4"/>
                </a:solidFill>
              </a:rPr>
              <a:t>a set of principles, moral rules and standards that guide decision-making and how a business interacts with stakeholders</a:t>
            </a:r>
            <a:r>
              <a:rPr lang="en-GB" sz="2000" dirty="0"/>
              <a:t>. An ethical business is more concerned with right and wrong, honesty, fairness and respect than profit.</a:t>
            </a:r>
          </a:p>
        </p:txBody>
      </p:sp>
    </p:spTree>
    <p:extLst>
      <p:ext uri="{BB962C8B-B14F-4D97-AF65-F5344CB8AC3E}">
        <p14:creationId xmlns:p14="http://schemas.microsoft.com/office/powerpoint/2010/main" val="2567404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36806-7D60-6A25-3A16-500EBFB65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C08C5-E2F1-0A01-3F6C-35DF73CDB5E0}"/>
              </a:ext>
            </a:extLst>
          </p:cNvPr>
          <p:cNvSpPr>
            <a:spLocks noGrp="1"/>
          </p:cNvSpPr>
          <p:nvPr>
            <p:ph type="title"/>
          </p:nvPr>
        </p:nvSpPr>
        <p:spPr/>
        <p:txBody>
          <a:bodyPr>
            <a:normAutofit/>
          </a:bodyPr>
          <a:lstStyle/>
          <a:p>
            <a:r>
              <a:rPr lang="en-IE" b="0" dirty="0">
                <a:solidFill>
                  <a:srgbClr val="00B0F0"/>
                </a:solidFill>
              </a:rPr>
              <a:t>Environmental sustainability</a:t>
            </a:r>
          </a:p>
        </p:txBody>
      </p:sp>
      <p:sp>
        <p:nvSpPr>
          <p:cNvPr id="3" name="Text Placeholder 2">
            <a:extLst>
              <a:ext uri="{FF2B5EF4-FFF2-40B4-BE49-F238E27FC236}">
                <a16:creationId xmlns:a16="http://schemas.microsoft.com/office/drawing/2014/main" id="{E9065458-E4E7-7602-91CB-84106E52C726}"/>
              </a:ext>
            </a:extLst>
          </p:cNvPr>
          <p:cNvSpPr>
            <a:spLocks noGrp="1"/>
          </p:cNvSpPr>
          <p:nvPr>
            <p:ph type="body" idx="1"/>
          </p:nvPr>
        </p:nvSpPr>
        <p:spPr>
          <a:xfrm>
            <a:off x="311700" y="1476031"/>
            <a:ext cx="3383071" cy="3408203"/>
          </a:xfrm>
        </p:spPr>
        <p:txBody>
          <a:bodyPr>
            <a:normAutofit/>
          </a:bodyPr>
          <a:lstStyle/>
          <a:p>
            <a:pPr marL="114300" indent="0">
              <a:buNone/>
            </a:pPr>
            <a:r>
              <a:rPr lang="en-GB" sz="2000" b="1" dirty="0">
                <a:solidFill>
                  <a:srgbClr val="7E36B4"/>
                </a:solidFill>
              </a:rPr>
              <a:t>Environmentally sustainable businesses </a:t>
            </a:r>
            <a:r>
              <a:rPr lang="en-GB" sz="2000" dirty="0"/>
              <a:t>are </a:t>
            </a:r>
            <a:r>
              <a:rPr lang="en-GB" sz="2000" u="sng" dirty="0">
                <a:solidFill>
                  <a:srgbClr val="7E36B4"/>
                </a:solidFill>
              </a:rPr>
              <a:t>businesses that look at the long-term impact their decisions have on the natural world</a:t>
            </a:r>
            <a:r>
              <a:rPr lang="en-GB" sz="2000" dirty="0"/>
              <a:t>.</a:t>
            </a:r>
          </a:p>
          <a:p>
            <a:pPr marL="114300" indent="0">
              <a:buNone/>
            </a:pPr>
            <a:endParaRPr lang="en-GB" sz="2000" dirty="0"/>
          </a:p>
          <a:p>
            <a:pPr marL="114300" indent="0">
              <a:buNone/>
            </a:pPr>
            <a:endParaRPr lang="en-GB" sz="2000" dirty="0"/>
          </a:p>
        </p:txBody>
      </p:sp>
      <p:pic>
        <p:nvPicPr>
          <p:cNvPr id="5" name="Picture 4" descr="A hand reaching for a plant&#10;&#10;AI-generated content may be incorrect.">
            <a:extLst>
              <a:ext uri="{FF2B5EF4-FFF2-40B4-BE49-F238E27FC236}">
                <a16:creationId xmlns:a16="http://schemas.microsoft.com/office/drawing/2014/main" id="{9F85C5FD-0CC4-98D2-E01B-CD22B55B0B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3625" y="1479396"/>
            <a:ext cx="4519264" cy="3012842"/>
          </a:xfrm>
          <a:prstGeom prst="rect">
            <a:avLst/>
          </a:prstGeom>
        </p:spPr>
      </p:pic>
    </p:spTree>
    <p:extLst>
      <p:ext uri="{BB962C8B-B14F-4D97-AF65-F5344CB8AC3E}">
        <p14:creationId xmlns:p14="http://schemas.microsoft.com/office/powerpoint/2010/main" val="2046650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F0CC6-A1B0-C8CA-258B-297ABC728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A921D-1F91-FB11-DECB-DB6D4CF03908}"/>
              </a:ext>
            </a:extLst>
          </p:cNvPr>
          <p:cNvSpPr>
            <a:spLocks noGrp="1"/>
          </p:cNvSpPr>
          <p:nvPr>
            <p:ph type="title"/>
          </p:nvPr>
        </p:nvSpPr>
        <p:spPr/>
        <p:txBody>
          <a:bodyPr>
            <a:normAutofit/>
          </a:bodyPr>
          <a:lstStyle/>
          <a:p>
            <a:r>
              <a:rPr lang="en-IE" b="0" dirty="0">
                <a:solidFill>
                  <a:srgbClr val="00B0F0"/>
                </a:solidFill>
              </a:rPr>
              <a:t>Environmental sustainability</a:t>
            </a:r>
          </a:p>
        </p:txBody>
      </p:sp>
      <p:sp>
        <p:nvSpPr>
          <p:cNvPr id="3" name="Text Placeholder 2">
            <a:extLst>
              <a:ext uri="{FF2B5EF4-FFF2-40B4-BE49-F238E27FC236}">
                <a16:creationId xmlns:a16="http://schemas.microsoft.com/office/drawing/2014/main" id="{ACA193C6-24F2-921A-60D8-3E9D79AE6851}"/>
              </a:ext>
            </a:extLst>
          </p:cNvPr>
          <p:cNvSpPr>
            <a:spLocks noGrp="1"/>
          </p:cNvSpPr>
          <p:nvPr>
            <p:ph type="body" idx="1"/>
          </p:nvPr>
        </p:nvSpPr>
        <p:spPr>
          <a:xfrm>
            <a:off x="311700" y="1476031"/>
            <a:ext cx="8520600" cy="3408203"/>
          </a:xfrm>
        </p:spPr>
        <p:txBody>
          <a:bodyPr>
            <a:normAutofit fontScale="92500" lnSpcReduction="20000"/>
          </a:bodyPr>
          <a:lstStyle/>
          <a:p>
            <a:pPr marL="114300" indent="0">
              <a:buNone/>
            </a:pPr>
            <a:r>
              <a:rPr lang="en-GB" sz="2000" dirty="0"/>
              <a:t>When a business acts in an environmentally friendly manner, it:</a:t>
            </a:r>
          </a:p>
          <a:p>
            <a:r>
              <a:rPr lang="en-GB" sz="2000" dirty="0"/>
              <a:t>operates in a sustainable manner, and uses renewable resources where possible</a:t>
            </a:r>
          </a:p>
          <a:p>
            <a:r>
              <a:rPr lang="en-GB" sz="2000" dirty="0"/>
              <a:t>works with environmentally responsible suppliers</a:t>
            </a:r>
          </a:p>
          <a:p>
            <a:r>
              <a:rPr lang="en-GB" sz="2000" dirty="0"/>
              <a:t>sources materials locally to reduce its carbon footprint</a:t>
            </a:r>
          </a:p>
          <a:p>
            <a:r>
              <a:rPr lang="en-GB" sz="2000" dirty="0"/>
              <a:t>limits unnecessary packaging and uses recyclable packaging when required</a:t>
            </a:r>
          </a:p>
          <a:p>
            <a:r>
              <a:rPr lang="en-GB" sz="2000" dirty="0"/>
              <a:t>manages stock production to reduce waste</a:t>
            </a:r>
          </a:p>
          <a:p>
            <a:r>
              <a:rPr lang="en-GB" sz="2000" dirty="0"/>
              <a:t>adopts the 4Rs (reduce, reuse, recycle and recover)</a:t>
            </a:r>
          </a:p>
          <a:p>
            <a:r>
              <a:rPr lang="en-GB" sz="2000" dirty="0"/>
              <a:t>focuses on pollution prevention</a:t>
            </a:r>
          </a:p>
          <a:p>
            <a:r>
              <a:rPr lang="en-GB" sz="2000" dirty="0"/>
              <a:t>engages in regular environmental audits.</a:t>
            </a:r>
          </a:p>
        </p:txBody>
      </p:sp>
    </p:spTree>
    <p:extLst>
      <p:ext uri="{BB962C8B-B14F-4D97-AF65-F5344CB8AC3E}">
        <p14:creationId xmlns:p14="http://schemas.microsoft.com/office/powerpoint/2010/main" val="299819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DFF1-4823-BF33-156E-488C6C189174}"/>
              </a:ext>
            </a:extLst>
          </p:cNvPr>
          <p:cNvSpPr>
            <a:spLocks noGrp="1"/>
          </p:cNvSpPr>
          <p:nvPr>
            <p:ph type="title"/>
          </p:nvPr>
        </p:nvSpPr>
        <p:spPr/>
        <p:txBody>
          <a:bodyPr/>
          <a:lstStyle/>
          <a:p>
            <a:r>
              <a:rPr lang="en-IE" dirty="0"/>
              <a:t>Key Stakeholders in Business</a:t>
            </a:r>
          </a:p>
        </p:txBody>
      </p:sp>
      <p:sp>
        <p:nvSpPr>
          <p:cNvPr id="3" name="Text Placeholder 2">
            <a:extLst>
              <a:ext uri="{FF2B5EF4-FFF2-40B4-BE49-F238E27FC236}">
                <a16:creationId xmlns:a16="http://schemas.microsoft.com/office/drawing/2014/main" id="{608122B9-3B8E-9314-160F-6C500671F630}"/>
              </a:ext>
            </a:extLst>
          </p:cNvPr>
          <p:cNvSpPr>
            <a:spLocks noGrp="1"/>
          </p:cNvSpPr>
          <p:nvPr>
            <p:ph type="body" idx="1"/>
          </p:nvPr>
        </p:nvSpPr>
        <p:spPr/>
        <p:txBody>
          <a:bodyPr>
            <a:normAutofit lnSpcReduction="10000"/>
          </a:bodyPr>
          <a:lstStyle/>
          <a:p>
            <a:pPr marL="114300" indent="0" algn="l">
              <a:buNone/>
            </a:pPr>
            <a:r>
              <a:rPr lang="en-GB" b="1" i="0" u="none" strike="noStrike" baseline="0" dirty="0">
                <a:solidFill>
                  <a:srgbClr val="7E36B4"/>
                </a:solidFill>
                <a:latin typeface="+mn-lt"/>
              </a:rPr>
              <a:t>Entrepreneurs</a:t>
            </a:r>
            <a:r>
              <a:rPr lang="en-GB" b="0" i="0" u="none" strike="noStrike" baseline="0" dirty="0">
                <a:latin typeface="+mn-lt"/>
              </a:rPr>
              <a:t> </a:t>
            </a:r>
            <a:r>
              <a:rPr lang="en-GB" b="0" i="0" u="sng" strike="noStrike" baseline="0" dirty="0">
                <a:solidFill>
                  <a:srgbClr val="7E36B4"/>
                </a:solidFill>
                <a:latin typeface="+mn-lt"/>
              </a:rPr>
              <a:t>use their initiative to spot a gap in the market and take the personal and financial risk of setting up a business with the aim of making a profit.</a:t>
            </a:r>
            <a:br>
              <a:rPr lang="en-GB" b="0" i="0" u="sng" strike="noStrike" baseline="0" dirty="0">
                <a:solidFill>
                  <a:srgbClr val="7E36B4"/>
                </a:solidFill>
                <a:latin typeface="+mn-lt"/>
              </a:rPr>
            </a:br>
            <a:endParaRPr lang="en-GB" dirty="0">
              <a:latin typeface="+mn-lt"/>
            </a:endParaRPr>
          </a:p>
          <a:p>
            <a:pPr marL="114300" indent="0" algn="l">
              <a:buNone/>
            </a:pPr>
            <a:r>
              <a:rPr lang="en-GB" b="1" dirty="0">
                <a:solidFill>
                  <a:srgbClr val="7E36B4"/>
                </a:solidFill>
                <a:latin typeface="+mn-lt"/>
              </a:rPr>
              <a:t>Owners</a:t>
            </a:r>
            <a:r>
              <a:rPr lang="en-GB" dirty="0">
                <a:latin typeface="+mn-lt"/>
              </a:rPr>
              <a:t> are </a:t>
            </a:r>
            <a:r>
              <a:rPr lang="en-GB" u="sng" dirty="0">
                <a:solidFill>
                  <a:srgbClr val="7E36B4"/>
                </a:solidFill>
                <a:latin typeface="+mn-lt"/>
              </a:rPr>
              <a:t>individuals or entities that hold legal ownership of a business</a:t>
            </a:r>
            <a:r>
              <a:rPr lang="en-GB" dirty="0">
                <a:latin typeface="+mn-lt"/>
              </a:rPr>
              <a:t>.</a:t>
            </a:r>
          </a:p>
          <a:p>
            <a:pPr marL="114300" indent="0" algn="l">
              <a:buNone/>
            </a:pPr>
            <a:r>
              <a:rPr lang="en-GB" dirty="0">
                <a:latin typeface="+mn-lt"/>
              </a:rPr>
              <a:t>Owners can be entrepreneurs or shareholders, depending on the organisation.</a:t>
            </a:r>
          </a:p>
          <a:p>
            <a:pPr marL="114300" indent="0" algn="l">
              <a:buNone/>
            </a:pPr>
            <a:endParaRPr lang="en-GB" dirty="0">
              <a:latin typeface="+mn-lt"/>
            </a:endParaRPr>
          </a:p>
          <a:p>
            <a:pPr marL="114300" indent="0" algn="l">
              <a:buNone/>
            </a:pPr>
            <a:r>
              <a:rPr lang="en-GB" b="1" dirty="0">
                <a:solidFill>
                  <a:srgbClr val="7E36B4"/>
                </a:solidFill>
                <a:latin typeface="+mn-lt"/>
              </a:rPr>
              <a:t>Employers</a:t>
            </a:r>
            <a:r>
              <a:rPr lang="en-GB" dirty="0">
                <a:latin typeface="+mn-lt"/>
              </a:rPr>
              <a:t> </a:t>
            </a:r>
            <a:r>
              <a:rPr lang="en-GB" u="sng" dirty="0">
                <a:solidFill>
                  <a:srgbClr val="7E36B4"/>
                </a:solidFill>
                <a:latin typeface="+mn-lt"/>
              </a:rPr>
              <a:t>hire employees to complete work in return for a wage or salary</a:t>
            </a:r>
            <a:r>
              <a:rPr lang="en-GB" dirty="0">
                <a:latin typeface="+mn-lt"/>
              </a:rPr>
              <a:t>.</a:t>
            </a:r>
          </a:p>
          <a:p>
            <a:pPr marL="114300" indent="0" algn="l">
              <a:buNone/>
            </a:pPr>
            <a:r>
              <a:rPr lang="en-GB" dirty="0">
                <a:latin typeface="+mn-lt"/>
              </a:rPr>
              <a:t>When entrepreneurs recruit employees to work in the business, they become employers.</a:t>
            </a:r>
            <a:endParaRPr lang="en-IE" dirty="0">
              <a:latin typeface="+mn-lt"/>
            </a:endParaRPr>
          </a:p>
        </p:txBody>
      </p:sp>
    </p:spTree>
    <p:extLst>
      <p:ext uri="{BB962C8B-B14F-4D97-AF65-F5344CB8AC3E}">
        <p14:creationId xmlns:p14="http://schemas.microsoft.com/office/powerpoint/2010/main" val="7800575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69D2B-38DF-06F5-5A2B-0E5732024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CEDCD-04A6-9CC2-EFF4-D2175C821920}"/>
              </a:ext>
            </a:extLst>
          </p:cNvPr>
          <p:cNvSpPr>
            <a:spLocks noGrp="1"/>
          </p:cNvSpPr>
          <p:nvPr>
            <p:ph type="title"/>
          </p:nvPr>
        </p:nvSpPr>
        <p:spPr/>
        <p:txBody>
          <a:bodyPr>
            <a:normAutofit/>
          </a:bodyPr>
          <a:lstStyle/>
          <a:p>
            <a:r>
              <a:rPr lang="en-IE" dirty="0"/>
              <a:t>Benefits of CSR</a:t>
            </a:r>
          </a:p>
        </p:txBody>
      </p:sp>
      <p:sp>
        <p:nvSpPr>
          <p:cNvPr id="3" name="Text Placeholder 2">
            <a:extLst>
              <a:ext uri="{FF2B5EF4-FFF2-40B4-BE49-F238E27FC236}">
                <a16:creationId xmlns:a16="http://schemas.microsoft.com/office/drawing/2014/main" id="{8B66499A-097F-A6E5-9439-985719236A4C}"/>
              </a:ext>
            </a:extLst>
          </p:cNvPr>
          <p:cNvSpPr>
            <a:spLocks noGrp="1"/>
          </p:cNvSpPr>
          <p:nvPr>
            <p:ph type="body" idx="1"/>
          </p:nvPr>
        </p:nvSpPr>
        <p:spPr>
          <a:xfrm>
            <a:off x="311700" y="1476031"/>
            <a:ext cx="8520600" cy="3408203"/>
          </a:xfrm>
        </p:spPr>
        <p:txBody>
          <a:bodyPr>
            <a:normAutofit/>
          </a:bodyPr>
          <a:lstStyle/>
          <a:p>
            <a:pPr>
              <a:buClr>
                <a:srgbClr val="00B050"/>
              </a:buClr>
              <a:buFont typeface="Wingdings" panose="05000000000000000000" pitchFamily="2" charset="2"/>
              <a:buChar char="ü"/>
            </a:pPr>
            <a:r>
              <a:rPr lang="en-GB" sz="2000" b="1" dirty="0"/>
              <a:t>Increased consumer loyalty:</a:t>
            </a:r>
            <a:r>
              <a:rPr lang="en-GB" sz="2000" dirty="0"/>
              <a:t> consumers are more likely to supports businesses that meet their social responsibilities.</a:t>
            </a:r>
          </a:p>
          <a:p>
            <a:pPr>
              <a:buClr>
                <a:srgbClr val="00B050"/>
              </a:buClr>
              <a:buFont typeface="Wingdings" panose="05000000000000000000" pitchFamily="2" charset="2"/>
              <a:buChar char="ü"/>
            </a:pPr>
            <a:r>
              <a:rPr lang="en-GB" sz="2000" b="1" dirty="0"/>
              <a:t>Access to new markets:</a:t>
            </a:r>
            <a:r>
              <a:rPr lang="en-GB" sz="2000" dirty="0"/>
              <a:t> sustainable and environmentally friendly businesses can access emerging markets (rapidly growing economies), as there is a growing consumer demand for sustainable and eco-friendly products.</a:t>
            </a:r>
          </a:p>
          <a:p>
            <a:pPr>
              <a:buClr>
                <a:srgbClr val="00B050"/>
              </a:buClr>
              <a:buFont typeface="Wingdings" panose="05000000000000000000" pitchFamily="2" charset="2"/>
              <a:buChar char="ü"/>
            </a:pPr>
            <a:r>
              <a:rPr lang="en-GB" sz="2000" b="1" dirty="0"/>
              <a:t>Improved reputation:</a:t>
            </a:r>
            <a:r>
              <a:rPr lang="en-GB" sz="2000" dirty="0"/>
              <a:t> businesses with a strong commitment to their social responsibilities gain a positive reputation, attracting stakeholders who share their values.</a:t>
            </a:r>
          </a:p>
        </p:txBody>
      </p:sp>
    </p:spTree>
    <p:extLst>
      <p:ext uri="{BB962C8B-B14F-4D97-AF65-F5344CB8AC3E}">
        <p14:creationId xmlns:p14="http://schemas.microsoft.com/office/powerpoint/2010/main" val="2179685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C3AA-4491-1CA4-DB6E-7868EFAB9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7843A-615A-790A-E10A-B80B426CE3A8}"/>
              </a:ext>
            </a:extLst>
          </p:cNvPr>
          <p:cNvSpPr>
            <a:spLocks noGrp="1"/>
          </p:cNvSpPr>
          <p:nvPr>
            <p:ph type="title"/>
          </p:nvPr>
        </p:nvSpPr>
        <p:spPr/>
        <p:txBody>
          <a:bodyPr>
            <a:normAutofit fontScale="90000"/>
          </a:bodyPr>
          <a:lstStyle/>
          <a:p>
            <a:r>
              <a:rPr lang="en-IE" dirty="0"/>
              <a:t>Consequences of Not Being Socially Responsible</a:t>
            </a:r>
          </a:p>
        </p:txBody>
      </p:sp>
      <p:sp>
        <p:nvSpPr>
          <p:cNvPr id="3" name="Text Placeholder 2">
            <a:extLst>
              <a:ext uri="{FF2B5EF4-FFF2-40B4-BE49-F238E27FC236}">
                <a16:creationId xmlns:a16="http://schemas.microsoft.com/office/drawing/2014/main" id="{6EA2A96D-B59F-DFF8-A8A3-0674FA9E50B9}"/>
              </a:ext>
            </a:extLst>
          </p:cNvPr>
          <p:cNvSpPr>
            <a:spLocks noGrp="1"/>
          </p:cNvSpPr>
          <p:nvPr>
            <p:ph type="body" idx="1"/>
          </p:nvPr>
        </p:nvSpPr>
        <p:spPr>
          <a:xfrm>
            <a:off x="311700" y="1476031"/>
            <a:ext cx="8520600" cy="3408203"/>
          </a:xfrm>
        </p:spPr>
        <p:txBody>
          <a:bodyPr>
            <a:normAutofit/>
          </a:bodyPr>
          <a:lstStyle/>
          <a:p>
            <a:pPr marL="114300" indent="0">
              <a:buClr>
                <a:srgbClr val="00B050"/>
              </a:buClr>
              <a:buNone/>
            </a:pPr>
            <a:r>
              <a:rPr lang="en-GB" dirty="0"/>
              <a:t>By not fulfilling social responsibility obligations, businesses risk a variety of negative consequences for stakeholders, including the following.</a:t>
            </a:r>
          </a:p>
          <a:p>
            <a:pPr marL="114300" indent="0">
              <a:buClr>
                <a:srgbClr val="00B050"/>
              </a:buClr>
              <a:buNone/>
            </a:pPr>
            <a:endParaRPr lang="en-GB" sz="2000" dirty="0"/>
          </a:p>
          <a:p>
            <a:pPr marL="114300" indent="0">
              <a:buNone/>
            </a:pPr>
            <a:r>
              <a:rPr lang="en-GB" sz="2000" b="1" dirty="0">
                <a:solidFill>
                  <a:srgbClr val="002060"/>
                </a:solidFill>
                <a:latin typeface="+mj-lt"/>
              </a:rPr>
              <a:t>Legal and regulatory action </a:t>
            </a:r>
          </a:p>
          <a:p>
            <a:pPr marL="114300" indent="0">
              <a:buNone/>
            </a:pPr>
            <a:r>
              <a:rPr lang="en-GB" dirty="0"/>
              <a:t>When it comes to employment legislation and environmental regulations, not being socially responsible could negatively impact employees and/or local community, and could lead to fines or lawsuits.</a:t>
            </a:r>
          </a:p>
        </p:txBody>
      </p:sp>
    </p:spTree>
    <p:extLst>
      <p:ext uri="{BB962C8B-B14F-4D97-AF65-F5344CB8AC3E}">
        <p14:creationId xmlns:p14="http://schemas.microsoft.com/office/powerpoint/2010/main" val="12048368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B2587-8F89-73A2-78EA-BF76D5AC1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34149-B4FC-439E-E1FC-CEB573CBC27D}"/>
              </a:ext>
            </a:extLst>
          </p:cNvPr>
          <p:cNvSpPr>
            <a:spLocks noGrp="1"/>
          </p:cNvSpPr>
          <p:nvPr>
            <p:ph type="title"/>
          </p:nvPr>
        </p:nvSpPr>
        <p:spPr/>
        <p:txBody>
          <a:bodyPr>
            <a:normAutofit fontScale="90000"/>
          </a:bodyPr>
          <a:lstStyle/>
          <a:p>
            <a:r>
              <a:rPr lang="en-IE" dirty="0"/>
              <a:t>Consequences of Not Being Socially Responsible</a:t>
            </a:r>
          </a:p>
        </p:txBody>
      </p:sp>
      <p:sp>
        <p:nvSpPr>
          <p:cNvPr id="3" name="Text Placeholder 2">
            <a:extLst>
              <a:ext uri="{FF2B5EF4-FFF2-40B4-BE49-F238E27FC236}">
                <a16:creationId xmlns:a16="http://schemas.microsoft.com/office/drawing/2014/main" id="{65C33ECF-4826-C652-55C8-B3410A56FF14}"/>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Damaged reputation </a:t>
            </a:r>
          </a:p>
          <a:p>
            <a:pPr marL="114300" indent="0">
              <a:buNone/>
            </a:pPr>
            <a:r>
              <a:rPr lang="en-GB" dirty="0"/>
              <a:t>Not meeting social responsibilities can negatively impact business reputation, which can alienate stakeholders.</a:t>
            </a:r>
          </a:p>
          <a:p>
            <a:pPr marL="114300" indent="0">
              <a:buNone/>
            </a:pPr>
            <a:endParaRPr lang="en-GB" dirty="0"/>
          </a:p>
          <a:p>
            <a:r>
              <a:rPr lang="en-GB" b="1" dirty="0"/>
              <a:t>Employees:</a:t>
            </a:r>
            <a:r>
              <a:rPr lang="en-GB" dirty="0"/>
              <a:t> may seek opportunities elsewhere.</a:t>
            </a:r>
          </a:p>
          <a:p>
            <a:r>
              <a:rPr lang="en-GB" b="1" dirty="0"/>
              <a:t>Investors:</a:t>
            </a:r>
            <a:r>
              <a:rPr lang="en-GB" dirty="0"/>
              <a:t> may not choose to invest in the business.</a:t>
            </a:r>
          </a:p>
          <a:p>
            <a:r>
              <a:rPr lang="en-GB" b="1" dirty="0"/>
              <a:t>Suppliers</a:t>
            </a:r>
            <a:r>
              <a:rPr lang="en-GB" dirty="0"/>
              <a:t>: may reconsider partnerships with businesses that fail to act socially responsible.</a:t>
            </a:r>
          </a:p>
          <a:p>
            <a:r>
              <a:rPr lang="en-GB" b="1" dirty="0"/>
              <a:t>Consumers:</a:t>
            </a:r>
            <a:r>
              <a:rPr lang="en-GB" dirty="0"/>
              <a:t> may switch to a competitor.</a:t>
            </a:r>
          </a:p>
        </p:txBody>
      </p:sp>
    </p:spTree>
    <p:extLst>
      <p:ext uri="{BB962C8B-B14F-4D97-AF65-F5344CB8AC3E}">
        <p14:creationId xmlns:p14="http://schemas.microsoft.com/office/powerpoint/2010/main" val="1672670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A0476-A478-036D-0179-ACD20A7F3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2C210-8D6E-3C99-5ECF-7E18828E3A36}"/>
              </a:ext>
            </a:extLst>
          </p:cNvPr>
          <p:cNvSpPr>
            <a:spLocks noGrp="1"/>
          </p:cNvSpPr>
          <p:nvPr>
            <p:ph type="title"/>
          </p:nvPr>
        </p:nvSpPr>
        <p:spPr/>
        <p:txBody>
          <a:bodyPr>
            <a:normAutofit fontScale="90000"/>
          </a:bodyPr>
          <a:lstStyle/>
          <a:p>
            <a:r>
              <a:rPr lang="en-IE" dirty="0"/>
              <a:t>Consequences of Not Being Socially Responsible</a:t>
            </a:r>
          </a:p>
        </p:txBody>
      </p:sp>
      <p:sp>
        <p:nvSpPr>
          <p:cNvPr id="3" name="Text Placeholder 2">
            <a:extLst>
              <a:ext uri="{FF2B5EF4-FFF2-40B4-BE49-F238E27FC236}">
                <a16:creationId xmlns:a16="http://schemas.microsoft.com/office/drawing/2014/main" id="{ADB1B445-2F3E-1F6C-D10B-EE4CC904DC11}"/>
              </a:ext>
            </a:extLst>
          </p:cNvPr>
          <p:cNvSpPr>
            <a:spLocks noGrp="1"/>
          </p:cNvSpPr>
          <p:nvPr>
            <p:ph type="body" idx="1"/>
          </p:nvPr>
        </p:nvSpPr>
        <p:spPr>
          <a:xfrm>
            <a:off x="311700" y="1476031"/>
            <a:ext cx="8520600" cy="3408203"/>
          </a:xfrm>
        </p:spPr>
        <p:txBody>
          <a:bodyPr>
            <a:normAutofit/>
          </a:bodyPr>
          <a:lstStyle/>
          <a:p>
            <a:pPr marL="114300" indent="0">
              <a:buNone/>
            </a:pPr>
            <a:r>
              <a:rPr lang="en-GB" sz="2000" b="1" dirty="0">
                <a:solidFill>
                  <a:srgbClr val="002060"/>
                </a:solidFill>
                <a:latin typeface="+mj-lt"/>
              </a:rPr>
              <a:t>Missed opportunities </a:t>
            </a:r>
          </a:p>
          <a:p>
            <a:pPr marL="114300" indent="0">
              <a:buNone/>
            </a:pPr>
            <a:r>
              <a:rPr lang="en-GB" dirty="0"/>
              <a:t>Sustainability practices and ethical business conduct can result in:</a:t>
            </a:r>
          </a:p>
          <a:p>
            <a:r>
              <a:rPr lang="en-GB" dirty="0"/>
              <a:t>cost savings</a:t>
            </a:r>
          </a:p>
          <a:p>
            <a:r>
              <a:rPr lang="en-GB" dirty="0"/>
              <a:t>increased efficiency</a:t>
            </a:r>
          </a:p>
          <a:p>
            <a:r>
              <a:rPr lang="en-GB" dirty="0"/>
              <a:t>enhanced brand reputation.</a:t>
            </a:r>
          </a:p>
          <a:p>
            <a:pPr marL="114300" indent="0">
              <a:buNone/>
            </a:pPr>
            <a:endParaRPr lang="en-GB" dirty="0"/>
          </a:p>
          <a:p>
            <a:pPr marL="114300" indent="0">
              <a:buNone/>
            </a:pPr>
            <a:r>
              <a:rPr lang="en-GB" dirty="0"/>
              <a:t>Failing to be socially responsible can mean a business misses these opportunities, which can lead to reduced returns for investors.</a:t>
            </a:r>
          </a:p>
        </p:txBody>
      </p:sp>
    </p:spTree>
    <p:extLst>
      <p:ext uri="{BB962C8B-B14F-4D97-AF65-F5344CB8AC3E}">
        <p14:creationId xmlns:p14="http://schemas.microsoft.com/office/powerpoint/2010/main" val="129099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5D3EE-1B82-4649-557B-0A8B9BEA5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FC16B-B031-2F66-7514-BFF80997AB74}"/>
              </a:ext>
            </a:extLst>
          </p:cNvPr>
          <p:cNvSpPr>
            <a:spLocks noGrp="1"/>
          </p:cNvSpPr>
          <p:nvPr>
            <p:ph type="title"/>
          </p:nvPr>
        </p:nvSpPr>
        <p:spPr/>
        <p:txBody>
          <a:bodyPr/>
          <a:lstStyle/>
          <a:p>
            <a:r>
              <a:rPr lang="en-IE" dirty="0"/>
              <a:t>Key Stakeholders in Business</a:t>
            </a:r>
          </a:p>
        </p:txBody>
      </p:sp>
      <p:sp>
        <p:nvSpPr>
          <p:cNvPr id="3" name="Text Placeholder 2">
            <a:extLst>
              <a:ext uri="{FF2B5EF4-FFF2-40B4-BE49-F238E27FC236}">
                <a16:creationId xmlns:a16="http://schemas.microsoft.com/office/drawing/2014/main" id="{15EFE96B-E044-A8DE-02FB-6E529857ECE2}"/>
              </a:ext>
            </a:extLst>
          </p:cNvPr>
          <p:cNvSpPr>
            <a:spLocks noGrp="1"/>
          </p:cNvSpPr>
          <p:nvPr>
            <p:ph type="body" idx="1"/>
          </p:nvPr>
        </p:nvSpPr>
        <p:spPr>
          <a:xfrm>
            <a:off x="311700" y="1476031"/>
            <a:ext cx="6208046" cy="3393335"/>
          </a:xfrm>
        </p:spPr>
        <p:txBody>
          <a:bodyPr>
            <a:noAutofit/>
          </a:bodyPr>
          <a:lstStyle/>
          <a:p>
            <a:pPr marL="114300" indent="0">
              <a:lnSpc>
                <a:spcPct val="105000"/>
              </a:lnSpc>
              <a:spcAft>
                <a:spcPts val="600"/>
              </a:spcAft>
              <a:buClr>
                <a:srgbClr val="000000"/>
              </a:buClr>
              <a:buFont typeface="Arial"/>
              <a:buNone/>
            </a:pPr>
            <a:r>
              <a:rPr lang="en-US" sz="1600" b="1" dirty="0">
                <a:solidFill>
                  <a:srgbClr val="7E36B4"/>
                </a:solidFill>
                <a:latin typeface="+mn-lt"/>
              </a:rPr>
              <a:t>Employees</a:t>
            </a:r>
            <a:r>
              <a:rPr lang="en-US" sz="1600" dirty="0">
                <a:solidFill>
                  <a:srgbClr val="7E36B4"/>
                </a:solidFill>
                <a:latin typeface="+mn-lt"/>
              </a:rPr>
              <a:t> </a:t>
            </a:r>
            <a:r>
              <a:rPr lang="en-US" sz="1600" u="sng" dirty="0">
                <a:solidFill>
                  <a:srgbClr val="7E36B4"/>
                </a:solidFill>
                <a:latin typeface="+mn-lt"/>
              </a:rPr>
              <a:t>work in a business in return for a wage or salary</a:t>
            </a:r>
            <a:r>
              <a:rPr lang="en-US" sz="1600" dirty="0">
                <a:solidFill>
                  <a:srgbClr val="7E36B4"/>
                </a:solidFill>
                <a:latin typeface="+mn-lt"/>
              </a:rPr>
              <a:t>. </a:t>
            </a:r>
            <a:r>
              <a:rPr lang="en-US" sz="1600" dirty="0">
                <a:latin typeface="+mn-lt"/>
              </a:rPr>
              <a:t>Employees include </a:t>
            </a:r>
            <a:r>
              <a:rPr lang="en-US" sz="1600" b="1" dirty="0">
                <a:solidFill>
                  <a:srgbClr val="7E36B4"/>
                </a:solidFill>
                <a:latin typeface="+mn-lt"/>
              </a:rPr>
              <a:t>managers</a:t>
            </a:r>
            <a:r>
              <a:rPr lang="en-US" sz="1600" dirty="0">
                <a:latin typeface="+mn-lt"/>
              </a:rPr>
              <a:t> – </a:t>
            </a:r>
            <a:r>
              <a:rPr lang="en-US" sz="1600" u="sng" dirty="0">
                <a:solidFill>
                  <a:srgbClr val="7E36B4"/>
                </a:solidFill>
                <a:latin typeface="+mn-lt"/>
              </a:rPr>
              <a:t>people responsible for controlling and running an </a:t>
            </a:r>
            <a:r>
              <a:rPr lang="en-US" sz="1600" u="sng" dirty="0" err="1">
                <a:solidFill>
                  <a:srgbClr val="7E36B4"/>
                </a:solidFill>
                <a:latin typeface="+mn-lt"/>
              </a:rPr>
              <a:t>organisation</a:t>
            </a:r>
            <a:r>
              <a:rPr lang="en-US" sz="1600" u="sng" dirty="0">
                <a:solidFill>
                  <a:srgbClr val="7E36B4"/>
                </a:solidFill>
                <a:latin typeface="+mn-lt"/>
              </a:rPr>
              <a:t>, a system or a group of staff</a:t>
            </a:r>
            <a:r>
              <a:rPr lang="en-US" sz="1600" dirty="0">
                <a:latin typeface="+mn-lt"/>
              </a:rPr>
              <a:t>.</a:t>
            </a:r>
          </a:p>
          <a:p>
            <a:pPr marL="114300" indent="0">
              <a:lnSpc>
                <a:spcPct val="105000"/>
              </a:lnSpc>
              <a:spcAft>
                <a:spcPts val="600"/>
              </a:spcAft>
              <a:buClr>
                <a:srgbClr val="000000"/>
              </a:buClr>
              <a:buFont typeface="Arial"/>
              <a:buNone/>
            </a:pPr>
            <a:endParaRPr lang="en-US" sz="1600" dirty="0">
              <a:latin typeface="+mn-lt"/>
            </a:endParaRPr>
          </a:p>
          <a:p>
            <a:pPr marL="114300" indent="0">
              <a:lnSpc>
                <a:spcPct val="105000"/>
              </a:lnSpc>
              <a:spcAft>
                <a:spcPts val="600"/>
              </a:spcAft>
              <a:buClr>
                <a:srgbClr val="000000"/>
              </a:buClr>
              <a:buFont typeface="Arial"/>
              <a:buNone/>
            </a:pPr>
            <a:r>
              <a:rPr lang="en-US" sz="1600" dirty="0">
                <a:latin typeface="+mn-lt"/>
              </a:rPr>
              <a:t>A </a:t>
            </a:r>
            <a:r>
              <a:rPr lang="en-US" sz="1600" b="1" dirty="0">
                <a:solidFill>
                  <a:srgbClr val="7E36B4"/>
                </a:solidFill>
                <a:latin typeface="+mn-lt"/>
              </a:rPr>
              <a:t>board of directors </a:t>
            </a:r>
            <a:r>
              <a:rPr lang="en-US" sz="1600" dirty="0">
                <a:latin typeface="+mn-lt"/>
              </a:rPr>
              <a:t>is </a:t>
            </a:r>
            <a:r>
              <a:rPr lang="en-US" sz="1600" u="sng" dirty="0">
                <a:solidFill>
                  <a:srgbClr val="7E36B4"/>
                </a:solidFill>
                <a:latin typeface="+mn-lt"/>
              </a:rPr>
              <a:t>the governing body of a company, consisting of the most senior managers</a:t>
            </a:r>
            <a:r>
              <a:rPr lang="en-US" sz="1600" dirty="0">
                <a:latin typeface="+mn-lt"/>
              </a:rPr>
              <a:t>.</a:t>
            </a:r>
          </a:p>
          <a:p>
            <a:pPr marL="114300" indent="0">
              <a:lnSpc>
                <a:spcPct val="105000"/>
              </a:lnSpc>
              <a:spcAft>
                <a:spcPts val="600"/>
              </a:spcAft>
              <a:buClr>
                <a:srgbClr val="000000"/>
              </a:buClr>
              <a:buFont typeface="Arial"/>
              <a:buNone/>
            </a:pPr>
            <a:r>
              <a:rPr lang="en-US" sz="1600" dirty="0">
                <a:latin typeface="+mn-lt"/>
              </a:rPr>
              <a:t>Its role is to set strategy, oversee management, and protect the interests of shareholders. Directors are appointed by the company shareholders at the annual general meeting (AGM). They appoint the managing director (MD) – the most senior manager.</a:t>
            </a:r>
          </a:p>
        </p:txBody>
      </p:sp>
      <p:pic>
        <p:nvPicPr>
          <p:cNvPr id="4" name="Picture 3">
            <a:extLst>
              <a:ext uri="{FF2B5EF4-FFF2-40B4-BE49-F238E27FC236}">
                <a16:creationId xmlns:a16="http://schemas.microsoft.com/office/drawing/2014/main" id="{2F0A66F6-F33F-F0A1-6392-58E4EF30B401}"/>
              </a:ext>
            </a:extLst>
          </p:cNvPr>
          <p:cNvPicPr>
            <a:picLocks noChangeAspect="1"/>
          </p:cNvPicPr>
          <p:nvPr/>
        </p:nvPicPr>
        <p:blipFill>
          <a:blip r:embed="rId2" cstate="screen">
            <a:extLst>
              <a:ext uri="{28A0092B-C50C-407E-A947-70E740481C1C}">
                <a14:useLocalDpi xmlns:a14="http://schemas.microsoft.com/office/drawing/2010/main"/>
              </a:ext>
            </a:extLst>
          </a:blip>
          <a:srcRect b="-245"/>
          <a:stretch/>
        </p:blipFill>
        <p:spPr>
          <a:xfrm>
            <a:off x="6397856" y="1502643"/>
            <a:ext cx="2268170" cy="3032186"/>
          </a:xfrm>
          <a:prstGeom prst="rect">
            <a:avLst/>
          </a:prstGeom>
          <a:noFill/>
          <a:ln>
            <a:noFill/>
          </a:ln>
        </p:spPr>
      </p:pic>
    </p:spTree>
    <p:extLst>
      <p:ext uri="{BB962C8B-B14F-4D97-AF65-F5344CB8AC3E}">
        <p14:creationId xmlns:p14="http://schemas.microsoft.com/office/powerpoint/2010/main" val="401086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968C-0A03-41D6-51C3-B0F693080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A1268-A9F4-76BA-3398-5A46139731EF}"/>
              </a:ext>
            </a:extLst>
          </p:cNvPr>
          <p:cNvSpPr>
            <a:spLocks noGrp="1"/>
          </p:cNvSpPr>
          <p:nvPr>
            <p:ph type="title"/>
          </p:nvPr>
        </p:nvSpPr>
        <p:spPr/>
        <p:txBody>
          <a:bodyPr/>
          <a:lstStyle/>
          <a:p>
            <a:r>
              <a:rPr lang="en-IE" dirty="0"/>
              <a:t>Key Stakeholders in Business</a:t>
            </a:r>
          </a:p>
        </p:txBody>
      </p:sp>
      <p:sp>
        <p:nvSpPr>
          <p:cNvPr id="3" name="Text Placeholder 2">
            <a:extLst>
              <a:ext uri="{FF2B5EF4-FFF2-40B4-BE49-F238E27FC236}">
                <a16:creationId xmlns:a16="http://schemas.microsoft.com/office/drawing/2014/main" id="{75CC7809-86BE-A531-95CA-6FC603E1C045}"/>
              </a:ext>
            </a:extLst>
          </p:cNvPr>
          <p:cNvSpPr>
            <a:spLocks noGrp="1"/>
          </p:cNvSpPr>
          <p:nvPr>
            <p:ph type="body" idx="1"/>
          </p:nvPr>
        </p:nvSpPr>
        <p:spPr>
          <a:xfrm>
            <a:off x="2318921" y="1490899"/>
            <a:ext cx="6512846" cy="3371032"/>
          </a:xfrm>
        </p:spPr>
        <p:txBody>
          <a:bodyPr>
            <a:noAutofit/>
          </a:bodyPr>
          <a:lstStyle/>
          <a:p>
            <a:pPr marL="114300" indent="0">
              <a:lnSpc>
                <a:spcPct val="105000"/>
              </a:lnSpc>
              <a:spcAft>
                <a:spcPts val="600"/>
              </a:spcAft>
              <a:buClr>
                <a:srgbClr val="000000"/>
              </a:buClr>
              <a:buFont typeface="Arial"/>
              <a:buNone/>
            </a:pPr>
            <a:r>
              <a:rPr lang="en-US" sz="1500" b="1" i="0" u="none" strike="noStrike" cap="none" dirty="0">
                <a:solidFill>
                  <a:srgbClr val="7E36B4"/>
                </a:solidFill>
              </a:rPr>
              <a:t>Investors</a:t>
            </a:r>
            <a:r>
              <a:rPr lang="en-US" sz="1500" b="0" i="0" u="none" strike="noStrike" cap="none" dirty="0">
                <a:solidFill>
                  <a:srgbClr val="7E36B4"/>
                </a:solidFill>
              </a:rPr>
              <a:t> </a:t>
            </a:r>
            <a:r>
              <a:rPr lang="en-US" sz="1500" b="0" i="0" u="sng" strike="noStrike" cap="none" dirty="0">
                <a:solidFill>
                  <a:srgbClr val="7E36B4"/>
                </a:solidFill>
              </a:rPr>
              <a:t>provide </a:t>
            </a:r>
            <a:r>
              <a:rPr lang="en-US" sz="1500" b="1" i="0" u="sng" strike="noStrike" cap="none" dirty="0">
                <a:solidFill>
                  <a:srgbClr val="7E36B4"/>
                </a:solidFill>
              </a:rPr>
              <a:t>capital</a:t>
            </a:r>
            <a:r>
              <a:rPr lang="en-US" sz="1500" b="0" i="0" u="sng" strike="noStrike" cap="none" dirty="0">
                <a:solidFill>
                  <a:srgbClr val="7E36B4"/>
                </a:solidFill>
              </a:rPr>
              <a:t> (finance) for a business</a:t>
            </a:r>
            <a:r>
              <a:rPr lang="en-US" sz="1500" b="0" i="0" u="none" strike="noStrike" cap="none" dirty="0">
                <a:solidFill>
                  <a:srgbClr val="7E36B4"/>
                </a:solidFill>
              </a:rPr>
              <a:t>.</a:t>
            </a:r>
          </a:p>
          <a:p>
            <a:pPr marL="114300" indent="0">
              <a:lnSpc>
                <a:spcPct val="105000"/>
              </a:lnSpc>
              <a:spcAft>
                <a:spcPts val="600"/>
              </a:spcAft>
              <a:buClr>
                <a:srgbClr val="000000"/>
              </a:buClr>
              <a:buFont typeface="Arial"/>
              <a:buNone/>
            </a:pPr>
            <a:r>
              <a:rPr lang="en-US" sz="1500" b="0" i="0" u="none" strike="noStrike" cap="none" dirty="0"/>
              <a:t>Investors can be internal or external stakeholders.</a:t>
            </a:r>
          </a:p>
          <a:p>
            <a:pPr>
              <a:lnSpc>
                <a:spcPct val="105000"/>
              </a:lnSpc>
              <a:spcAft>
                <a:spcPts val="600"/>
              </a:spcAft>
              <a:buClr>
                <a:srgbClr val="000000"/>
              </a:buClr>
            </a:pPr>
            <a:r>
              <a:rPr lang="en-US" sz="1500" b="1" i="0" u="none" strike="noStrike" cap="none" dirty="0">
                <a:solidFill>
                  <a:srgbClr val="7E36B4"/>
                </a:solidFill>
              </a:rPr>
              <a:t>Shareholders</a:t>
            </a:r>
            <a:r>
              <a:rPr lang="en-US" sz="1500" b="1" i="0" u="none" strike="noStrike" cap="none" dirty="0"/>
              <a:t> (internal): </a:t>
            </a:r>
            <a:r>
              <a:rPr lang="en-US" sz="1500" b="0" i="0" u="sng" strike="noStrike" cap="none" dirty="0">
                <a:solidFill>
                  <a:srgbClr val="7E36B4"/>
                </a:solidFill>
              </a:rPr>
              <a:t>invest money in return for a dividend (a percentage of the profit)</a:t>
            </a:r>
            <a:r>
              <a:rPr lang="en-US" sz="1500" b="0" i="0" u="none" strike="noStrike" cap="none" dirty="0"/>
              <a:t>.</a:t>
            </a:r>
          </a:p>
          <a:p>
            <a:pPr>
              <a:lnSpc>
                <a:spcPct val="105000"/>
              </a:lnSpc>
              <a:spcAft>
                <a:spcPts val="600"/>
              </a:spcAft>
              <a:buClr>
                <a:srgbClr val="000000"/>
              </a:buClr>
            </a:pPr>
            <a:r>
              <a:rPr lang="en-US" sz="1500" b="1" i="0" u="none" strike="noStrike" cap="none" dirty="0"/>
              <a:t>Banks (external):</a:t>
            </a:r>
            <a:r>
              <a:rPr lang="en-US" sz="1500" b="0" i="0" u="none" strike="noStrike" cap="none" dirty="0"/>
              <a:t> provide loans that must be repaid with interest over an agreed time frame.</a:t>
            </a:r>
          </a:p>
          <a:p>
            <a:pPr>
              <a:lnSpc>
                <a:spcPct val="105000"/>
              </a:lnSpc>
              <a:spcAft>
                <a:spcPts val="600"/>
              </a:spcAft>
              <a:buClr>
                <a:srgbClr val="000000"/>
              </a:buClr>
            </a:pPr>
            <a:r>
              <a:rPr lang="en-US" sz="1500" b="1" i="0" u="none" strike="noStrike" cap="none" dirty="0"/>
              <a:t>State agencies (external): </a:t>
            </a:r>
            <a:r>
              <a:rPr lang="en-US" sz="1500" b="0" i="0" u="none" strike="noStrike" cap="none" dirty="0"/>
              <a:t>offer grants. No return is expected, but certain requirements must be met, </a:t>
            </a:r>
            <a:r>
              <a:rPr lang="en-US" sz="1500" dirty="0">
                <a:highlight>
                  <a:srgbClr val="D7EAB8"/>
                </a:highlight>
              </a:rPr>
              <a:t>e.g. a grant must be used for a specific purpose</a:t>
            </a:r>
            <a:r>
              <a:rPr lang="en-US" sz="1500" b="0" i="0" u="none" strike="noStrike" cap="none" dirty="0"/>
              <a:t>.</a:t>
            </a:r>
          </a:p>
          <a:p>
            <a:pPr marL="114300" indent="0">
              <a:lnSpc>
                <a:spcPct val="105000"/>
              </a:lnSpc>
              <a:spcAft>
                <a:spcPts val="600"/>
              </a:spcAft>
              <a:buClr>
                <a:srgbClr val="000000"/>
              </a:buClr>
              <a:buNone/>
            </a:pPr>
            <a:endParaRPr lang="en-US" sz="1500" b="0" i="0" u="none" strike="noStrike" cap="none" dirty="0"/>
          </a:p>
          <a:p>
            <a:pPr marL="114300" indent="0">
              <a:lnSpc>
                <a:spcPct val="105000"/>
              </a:lnSpc>
              <a:spcAft>
                <a:spcPts val="600"/>
              </a:spcAft>
              <a:buClr>
                <a:srgbClr val="000000"/>
              </a:buClr>
              <a:buFont typeface="Arial"/>
              <a:buNone/>
            </a:pPr>
            <a:r>
              <a:rPr lang="en-US" sz="1500" b="1" i="0" u="none" strike="noStrike" cap="none" dirty="0">
                <a:solidFill>
                  <a:srgbClr val="7E36B4"/>
                </a:solidFill>
              </a:rPr>
              <a:t>Suppliers </a:t>
            </a:r>
            <a:r>
              <a:rPr lang="en-US" sz="1500" b="0" i="0" u="sng" strike="noStrike" cap="none" dirty="0">
                <a:solidFill>
                  <a:srgbClr val="7E36B4"/>
                </a:solidFill>
              </a:rPr>
              <a:t>provide the raw materials required by a business</a:t>
            </a:r>
            <a:r>
              <a:rPr lang="en-US" sz="1500" b="0" i="0" u="none" strike="noStrike" cap="none" dirty="0">
                <a:solidFill>
                  <a:srgbClr val="7E36B4"/>
                </a:solidFill>
              </a:rPr>
              <a:t>.</a:t>
            </a:r>
          </a:p>
        </p:txBody>
      </p:sp>
      <p:pic>
        <p:nvPicPr>
          <p:cNvPr id="5" name="Picture 4">
            <a:extLst>
              <a:ext uri="{FF2B5EF4-FFF2-40B4-BE49-F238E27FC236}">
                <a16:creationId xmlns:a16="http://schemas.microsoft.com/office/drawing/2014/main" id="{96C43778-368E-2DE1-FC43-7340E536E602}"/>
              </a:ext>
            </a:extLst>
          </p:cNvPr>
          <p:cNvPicPr>
            <a:picLocks noChangeAspect="1"/>
          </p:cNvPicPr>
          <p:nvPr/>
        </p:nvPicPr>
        <p:blipFill>
          <a:blip r:embed="rId2" cstate="screen">
            <a:extLst>
              <a:ext uri="{28A0092B-C50C-407E-A947-70E740481C1C}">
                <a14:useLocalDpi xmlns:a14="http://schemas.microsoft.com/office/drawing/2010/main"/>
              </a:ext>
            </a:extLst>
          </a:blip>
          <a:srcRect t="-489"/>
          <a:stretch/>
        </p:blipFill>
        <p:spPr>
          <a:xfrm>
            <a:off x="445515" y="1524945"/>
            <a:ext cx="1627919" cy="3264408"/>
          </a:xfrm>
          <a:prstGeom prst="rect">
            <a:avLst/>
          </a:prstGeom>
          <a:noFill/>
          <a:ln>
            <a:noFill/>
          </a:ln>
        </p:spPr>
      </p:pic>
    </p:spTree>
    <p:extLst>
      <p:ext uri="{BB962C8B-B14F-4D97-AF65-F5344CB8AC3E}">
        <p14:creationId xmlns:p14="http://schemas.microsoft.com/office/powerpoint/2010/main" val="2540973775"/>
      </p:ext>
    </p:extLst>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4451</Words>
  <Application>Microsoft Macintosh PowerPoint</Application>
  <PresentationFormat>On-screen Show (16:9)</PresentationFormat>
  <Paragraphs>497</Paragraphs>
  <Slides>73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Calibri</vt:lpstr>
      <vt:lpstr>Wingdings</vt:lpstr>
      <vt:lpstr>Symbol</vt:lpstr>
      <vt:lpstr>Arial</vt:lpstr>
      <vt:lpstr>Source Code Pro</vt:lpstr>
      <vt:lpstr>Oswald</vt:lpstr>
      <vt:lpstr>Modern Writer</vt:lpstr>
      <vt:lpstr>Chapter 1 – Stakeholders </vt:lpstr>
      <vt:lpstr>1.1 Introduction to Stakeholders</vt:lpstr>
      <vt:lpstr>PowerPoint Presentation</vt:lpstr>
      <vt:lpstr>Who Are Stakeholders?</vt:lpstr>
      <vt:lpstr>PowerPoint Presentation</vt:lpstr>
      <vt:lpstr>Who Are Stakeholders?</vt:lpstr>
      <vt:lpstr>Key Stakeholders in Business</vt:lpstr>
      <vt:lpstr>Key Stakeholders in Business</vt:lpstr>
      <vt:lpstr>Key Stakeholders in Business</vt:lpstr>
      <vt:lpstr>Key Stakeholders in Business</vt:lpstr>
      <vt:lpstr>Key Stakeholders in Business</vt:lpstr>
      <vt:lpstr>Key Stakeholders in Business</vt:lpstr>
      <vt:lpstr>Objectives and Impacts of Stakeholders</vt:lpstr>
      <vt:lpstr>Objectives and Impacts of Stakeholders</vt:lpstr>
      <vt:lpstr>Objectives and Impacts of Stakeholders</vt:lpstr>
      <vt:lpstr>Objectives and Impacts of Stakeholders</vt:lpstr>
      <vt:lpstr>Objectives and Impacts of Stakeholders</vt:lpstr>
      <vt:lpstr>Objectives and Impacts of Stakeholders</vt:lpstr>
      <vt:lpstr>1.2 Stakeholder Interdependencies  and Relationships</vt:lpstr>
      <vt:lpstr>PowerPoint Presentation</vt:lpstr>
      <vt:lpstr>Stakeholder Interdependencies</vt:lpstr>
      <vt:lpstr>Types of Stakeholder Relationships</vt:lpstr>
      <vt:lpstr>Examples of competitive and co-operative stakeholder relationships</vt:lpstr>
      <vt:lpstr>Examples of competitive and co-operative stakeholder relationships</vt:lpstr>
      <vt:lpstr>Examples of competitive and co-operative stakeholder relationships</vt:lpstr>
      <vt:lpstr>Needs and Wants of Stakeholders at Different Stages of Business Development</vt:lpstr>
      <vt:lpstr>Needs and Wants of Stakeholders at Different Stages of Business Development</vt:lpstr>
      <vt:lpstr>Needs and Wants of Stakeholders at Different Stages of Business Development</vt:lpstr>
      <vt:lpstr>Needs and Wants of Stakeholders at Different Stages of Business Development</vt:lpstr>
      <vt:lpstr>How Changing Objectives Affect Stakeholders</vt:lpstr>
      <vt:lpstr>How Changing Objectives Affect Stakeholders</vt:lpstr>
      <vt:lpstr>How Changing Objectives Affect Stakeholders</vt:lpstr>
      <vt:lpstr>How Changing Objectives Affect Stakeholders</vt:lpstr>
      <vt:lpstr>Stakeholder Conflict</vt:lpstr>
      <vt:lpstr>Stakeholder Conflict</vt:lpstr>
      <vt:lpstr>Stakeholder Conflict</vt:lpstr>
      <vt:lpstr>Stakeholder Conflict</vt:lpstr>
      <vt:lpstr>Stakeholder Conflict</vt:lpstr>
      <vt:lpstr>Avoiding stakeholder conflict</vt:lpstr>
      <vt:lpstr>Resolving stakeholder conflict</vt:lpstr>
      <vt:lpstr>PowerPoint Presentation</vt:lpstr>
      <vt:lpstr>1.3 Contract Law</vt:lpstr>
      <vt:lpstr>PowerPoint Presentation</vt:lpstr>
      <vt:lpstr>PowerPoint Presentation</vt:lpstr>
      <vt:lpstr>Elements of a Contract</vt:lpstr>
      <vt:lpstr>Elements of a Contract</vt:lpstr>
      <vt:lpstr>Elements of a Contract</vt:lpstr>
      <vt:lpstr>Elements of a Contract</vt:lpstr>
      <vt:lpstr>Elements of a Contract</vt:lpstr>
      <vt:lpstr>Elements of a Contract</vt:lpstr>
      <vt:lpstr>Methods of Terminating a Contract</vt:lpstr>
      <vt:lpstr>Methods of Terminating a Contract</vt:lpstr>
      <vt:lpstr>Remedies for Breach of Contract</vt:lpstr>
      <vt:lpstr>1.4 Stakeholder Mapping and Prioritisation</vt:lpstr>
      <vt:lpstr>PowerPoint Presentation</vt:lpstr>
      <vt:lpstr>What Is Stakeholder Mapping?</vt:lpstr>
      <vt:lpstr>Benefits of Stakeholder Mapping</vt:lpstr>
      <vt:lpstr>Power-Interest Grid</vt:lpstr>
      <vt:lpstr>Conducting Stakeholder Mapping Using a  Power-Interest Grid</vt:lpstr>
      <vt:lpstr>Conducting Stakeholder Mapping Using a  Power-Interest Grid</vt:lpstr>
      <vt:lpstr>Conducting Stakeholder Mapping Using a  Power-Interest Grid</vt:lpstr>
      <vt:lpstr>Importance of Prioritising Stakeholder Interests</vt:lpstr>
      <vt:lpstr>Limitations of Power-Interest Grids</vt:lpstr>
      <vt:lpstr>1.5 Social Responsibility Towards Stakeholders</vt:lpstr>
      <vt:lpstr>PowerPoint Presentation</vt:lpstr>
      <vt:lpstr>Corporate Social Responsibility (CSR)</vt:lpstr>
      <vt:lpstr>Business ethics</vt:lpstr>
      <vt:lpstr>Environmental sustainability</vt:lpstr>
      <vt:lpstr>Environmental sustainability</vt:lpstr>
      <vt:lpstr>Benefits of CSR</vt:lpstr>
      <vt:lpstr>Consequences of Not Being Socially Responsible</vt:lpstr>
      <vt:lpstr>Consequences of Not Being Socially Responsible</vt:lpstr>
      <vt:lpstr>Consequences of Not Being Socially Responsible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Sean Twomey</cp:lastModifiedBy>
  <cp:revision>158</cp:revision>
  <dcterms:modified xsi:type="dcterms:W3CDTF">2025-04-23T07:59:03Z</dcterms:modified>
</cp:coreProperties>
</file>